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1"/>
  </p:notesMasterIdLst>
  <p:sldIdLst>
    <p:sldId id="256" r:id="rId2"/>
    <p:sldId id="275" r:id="rId3"/>
    <p:sldId id="276" r:id="rId4"/>
    <p:sldId id="668" r:id="rId5"/>
    <p:sldId id="669" r:id="rId6"/>
    <p:sldId id="622" r:id="rId7"/>
    <p:sldId id="623" r:id="rId8"/>
    <p:sldId id="643" r:id="rId9"/>
    <p:sldId id="624" r:id="rId10"/>
    <p:sldId id="626" r:id="rId11"/>
    <p:sldId id="625" r:id="rId12"/>
    <p:sldId id="627" r:id="rId13"/>
    <p:sldId id="620" r:id="rId14"/>
    <p:sldId id="621" r:id="rId15"/>
    <p:sldId id="628" r:id="rId16"/>
    <p:sldId id="629" r:id="rId17"/>
    <p:sldId id="630" r:id="rId18"/>
    <p:sldId id="631" r:id="rId19"/>
    <p:sldId id="633" r:id="rId20"/>
    <p:sldId id="632" r:id="rId21"/>
    <p:sldId id="765" r:id="rId22"/>
    <p:sldId id="634" r:id="rId23"/>
    <p:sldId id="635" r:id="rId24"/>
    <p:sldId id="636" r:id="rId25"/>
    <p:sldId id="766" r:id="rId26"/>
    <p:sldId id="767" r:id="rId27"/>
    <p:sldId id="637" r:id="rId28"/>
    <p:sldId id="638" r:id="rId29"/>
    <p:sldId id="639" r:id="rId30"/>
    <p:sldId id="640" r:id="rId31"/>
    <p:sldId id="641" r:id="rId32"/>
    <p:sldId id="768" r:id="rId33"/>
    <p:sldId id="503" r:id="rId34"/>
    <p:sldId id="642" r:id="rId35"/>
    <p:sldId id="644" r:id="rId36"/>
    <p:sldId id="645" r:id="rId37"/>
    <p:sldId id="646" r:id="rId38"/>
    <p:sldId id="647" r:id="rId39"/>
    <p:sldId id="769" r:id="rId40"/>
    <p:sldId id="648" r:id="rId41"/>
    <p:sldId id="649" r:id="rId42"/>
    <p:sldId id="673" r:id="rId43"/>
    <p:sldId id="674" r:id="rId44"/>
    <p:sldId id="650" r:id="rId45"/>
    <p:sldId id="675" r:id="rId46"/>
    <p:sldId id="652" r:id="rId47"/>
    <p:sldId id="672" r:id="rId48"/>
    <p:sldId id="659" r:id="rId49"/>
    <p:sldId id="651" r:id="rId50"/>
    <p:sldId id="654" r:id="rId51"/>
    <p:sldId id="653" r:id="rId52"/>
    <p:sldId id="655" r:id="rId53"/>
    <p:sldId id="657" r:id="rId54"/>
    <p:sldId id="656" r:id="rId55"/>
    <p:sldId id="660" r:id="rId56"/>
    <p:sldId id="677" r:id="rId57"/>
    <p:sldId id="661" r:id="rId58"/>
    <p:sldId id="696" r:id="rId59"/>
    <p:sldId id="678" r:id="rId60"/>
    <p:sldId id="662" r:id="rId61"/>
    <p:sldId id="679" r:id="rId62"/>
    <p:sldId id="695" r:id="rId63"/>
    <p:sldId id="681" r:id="rId64"/>
    <p:sldId id="699" r:id="rId65"/>
    <p:sldId id="680" r:id="rId66"/>
    <p:sldId id="697" r:id="rId67"/>
    <p:sldId id="698" r:id="rId68"/>
    <p:sldId id="682" r:id="rId69"/>
    <p:sldId id="700" r:id="rId70"/>
    <p:sldId id="701" r:id="rId71"/>
    <p:sldId id="683" r:id="rId72"/>
    <p:sldId id="684" r:id="rId73"/>
    <p:sldId id="685" r:id="rId74"/>
    <p:sldId id="542" r:id="rId75"/>
    <p:sldId id="686" r:id="rId76"/>
    <p:sldId id="687" r:id="rId77"/>
    <p:sldId id="718" r:id="rId78"/>
    <p:sldId id="688" r:id="rId79"/>
    <p:sldId id="689" r:id="rId80"/>
    <p:sldId id="690" r:id="rId81"/>
    <p:sldId id="719" r:id="rId82"/>
    <p:sldId id="593" r:id="rId83"/>
    <p:sldId id="705" r:id="rId84"/>
    <p:sldId id="691" r:id="rId85"/>
    <p:sldId id="692" r:id="rId86"/>
    <p:sldId id="717" r:id="rId87"/>
    <p:sldId id="693" r:id="rId88"/>
    <p:sldId id="707" r:id="rId89"/>
    <p:sldId id="706" r:id="rId90"/>
    <p:sldId id="694" r:id="rId91"/>
    <p:sldId id="710" r:id="rId92"/>
    <p:sldId id="709" r:id="rId93"/>
    <p:sldId id="708" r:id="rId94"/>
    <p:sldId id="711" r:id="rId95"/>
    <p:sldId id="712" r:id="rId96"/>
    <p:sldId id="714" r:id="rId97"/>
    <p:sldId id="715" r:id="rId98"/>
    <p:sldId id="713" r:id="rId99"/>
    <p:sldId id="716" r:id="rId100"/>
    <p:sldId id="548" r:id="rId101"/>
    <p:sldId id="731" r:id="rId102"/>
    <p:sldId id="726" r:id="rId103"/>
    <p:sldId id="732" r:id="rId104"/>
    <p:sldId id="733" r:id="rId105"/>
    <p:sldId id="727" r:id="rId106"/>
    <p:sldId id="728" r:id="rId107"/>
    <p:sldId id="734" r:id="rId108"/>
    <p:sldId id="729" r:id="rId109"/>
    <p:sldId id="730" r:id="rId110"/>
    <p:sldId id="615" r:id="rId111"/>
    <p:sldId id="721" r:id="rId112"/>
    <p:sldId id="722" r:id="rId113"/>
    <p:sldId id="724" r:id="rId114"/>
    <p:sldId id="735" r:id="rId115"/>
    <p:sldId id="736" r:id="rId116"/>
    <p:sldId id="723" r:id="rId117"/>
    <p:sldId id="725" r:id="rId118"/>
    <p:sldId id="737" r:id="rId119"/>
    <p:sldId id="738" r:id="rId120"/>
    <p:sldId id="739" r:id="rId121"/>
    <p:sldId id="616" r:id="rId122"/>
    <p:sldId id="257" r:id="rId123"/>
    <p:sldId id="258" r:id="rId124"/>
    <p:sldId id="259" r:id="rId125"/>
    <p:sldId id="260" r:id="rId126"/>
    <p:sldId id="261" r:id="rId127"/>
    <p:sldId id="262" r:id="rId128"/>
    <p:sldId id="720" r:id="rId129"/>
    <p:sldId id="263" r:id="rId130"/>
    <p:sldId id="264" r:id="rId131"/>
    <p:sldId id="265" r:id="rId132"/>
    <p:sldId id="266" r:id="rId133"/>
    <p:sldId id="267" r:id="rId134"/>
    <p:sldId id="268" r:id="rId135"/>
    <p:sldId id="269" r:id="rId136"/>
    <p:sldId id="270" r:id="rId137"/>
    <p:sldId id="271" r:id="rId138"/>
    <p:sldId id="272" r:id="rId139"/>
    <p:sldId id="273" r:id="rId140"/>
    <p:sldId id="274" r:id="rId141"/>
    <p:sldId id="703" r:id="rId142"/>
    <p:sldId id="704" r:id="rId143"/>
    <p:sldId id="277" r:id="rId144"/>
    <p:sldId id="278" r:id="rId145"/>
    <p:sldId id="279" r:id="rId146"/>
    <p:sldId id="285" r:id="rId147"/>
    <p:sldId id="740" r:id="rId148"/>
    <p:sldId id="741" r:id="rId149"/>
    <p:sldId id="742" r:id="rId150"/>
    <p:sldId id="743" r:id="rId151"/>
    <p:sldId id="744" r:id="rId152"/>
    <p:sldId id="745" r:id="rId153"/>
    <p:sldId id="764" r:id="rId154"/>
    <p:sldId id="746" r:id="rId155"/>
    <p:sldId id="747" r:id="rId156"/>
    <p:sldId id="748" r:id="rId157"/>
    <p:sldId id="749" r:id="rId158"/>
    <p:sldId id="750" r:id="rId159"/>
    <p:sldId id="751" r:id="rId160"/>
    <p:sldId id="752" r:id="rId161"/>
    <p:sldId id="753" r:id="rId162"/>
    <p:sldId id="754" r:id="rId163"/>
    <p:sldId id="755" r:id="rId164"/>
    <p:sldId id="756" r:id="rId165"/>
    <p:sldId id="757" r:id="rId166"/>
    <p:sldId id="758" r:id="rId167"/>
    <p:sldId id="759" r:id="rId168"/>
    <p:sldId id="760" r:id="rId169"/>
    <p:sldId id="761" r:id="rId170"/>
    <p:sldId id="762" r:id="rId171"/>
    <p:sldId id="763" r:id="rId172"/>
    <p:sldId id="676" r:id="rId173"/>
    <p:sldId id="663" r:id="rId174"/>
    <p:sldId id="664" r:id="rId175"/>
    <p:sldId id="665" r:id="rId176"/>
    <p:sldId id="666" r:id="rId177"/>
    <p:sldId id="667" r:id="rId178"/>
    <p:sldId id="670" r:id="rId179"/>
    <p:sldId id="671" r:id="rId180"/>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9" d="100"/>
          <a:sy n="79" d="100"/>
        </p:scale>
        <p:origin x="1565" y="77"/>
      </p:cViewPr>
      <p:guideLst>
        <p:guide orient="horz" pos="2160"/>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28787-2435-42B3-B9C6-240BA98A6D5B}" type="datetimeFigureOut">
              <a:rPr lang="en-IN" smtClean="0"/>
              <a:t>05-07-2024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A8E01-5CDA-4FF9-A619-D36758AB89B3}" type="slidenum">
              <a:rPr lang="en-IN" smtClean="0"/>
              <a:t>‹#›</a:t>
            </a:fld>
            <a:endParaRPr lang="en-IN"/>
          </a:p>
        </p:txBody>
      </p:sp>
    </p:spTree>
    <p:extLst>
      <p:ext uri="{BB962C8B-B14F-4D97-AF65-F5344CB8AC3E}">
        <p14:creationId xmlns:p14="http://schemas.microsoft.com/office/powerpoint/2010/main" val="210049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7/5/2024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v7labs.com/blog/multimodal-deep-learning-guid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www.mygreatlearning.com/blog/basics-of-building-an-artificial-intelligence-chatbot/#simple-text-based-chatbot-using-nltk-with-python"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solozano0725.medium.com/retrieval-based-chatbots-using-nltk-keras-e4f86b262b17"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analyticssteps.com/blogs/4-types-machine-translation-nlp" TargetMode="External"/><Relationship Id="rId2" Type="http://schemas.openxmlformats.org/officeDocument/2006/relationships/hyperlink" Target="https://kantanmtblog.com/2019/04/02/a-short-introduction-to-the-statistical-machine-translation-model/"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https://towardsdatascience.com/neural-machine-translation-15ecf6b0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nanonets.com/blog/named-entity-recognition-with-nltk-and-spac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catalyzex.com/paper/arxiv:2106.14624?ref=nanonets.com" TargetMode="External"/><Relationship Id="rId2" Type="http://schemas.openxmlformats.org/officeDocument/2006/relationships/hyperlink" Target="https://paperswithcode.com/sota/named-entity-recognition-ner-on-conll-2003?ref=nanonets.com" TargetMode="External"/><Relationship Id="rId1" Type="http://schemas.openxmlformats.org/officeDocument/2006/relationships/slideLayout" Target="../slideLayouts/slideLayout2.xml"/><Relationship Id="rId4" Type="http://schemas.openxmlformats.org/officeDocument/2006/relationships/hyperlink" Target="https://www.catalyzex.com/paper/arxiv:1812.04377?ref=nanonets.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anonets.com/blog/information-extraction/#how-does-information-extraction-work"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nanonets.com/blog/information-extrac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elastic.co/what-is/semantic-search"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colab.research.google.com/drive/1owXJLMJW1ZKbcthCqy5DKMwiTWQtrMW0?usp=sharin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towardsdatascience.com/understanding-encoder-decoder-sequence-to-sequence-model-679e04af4346"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www.cloudskillsboost.google/course_sessions/5521175/video/383848"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vert="horz" wrap="square" lIns="91440" tIns="45720" rIns="91440" bIns="45720" anchor="ctr" anchorCtr="0"/>
          <a:lstStyle/>
          <a:p>
            <a:pPr eaLnBrk="1" hangingPunct="1">
              <a:buClrTx/>
              <a:buSzTx/>
              <a:buFontTx/>
            </a:pPr>
            <a:r>
              <a:rPr b="1" dirty="0">
                <a:solidFill>
                  <a:srgbClr val="273239"/>
                </a:solidFill>
                <a:latin typeface="Times New Roman" panose="02020603050405020304" pitchFamily="18" charset="0"/>
                <a:cs typeface="Times New Roman" panose="02020603050405020304" pitchFamily="18" charset="0"/>
              </a:rPr>
              <a:t>UNIT I</a:t>
            </a:r>
            <a:r>
              <a:rPr lang="en-IN" b="1" dirty="0">
                <a:solidFill>
                  <a:srgbClr val="273239"/>
                </a:solidFill>
                <a:latin typeface="Times New Roman" panose="02020603050405020304" pitchFamily="18" charset="0"/>
                <a:cs typeface="Times New Roman" panose="02020603050405020304" pitchFamily="18" charset="0"/>
              </a:rPr>
              <a:t>V</a:t>
            </a:r>
            <a:endParaRPr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vert="horz" wrap="square" lIns="91440" tIns="45720" rIns="91440" bIns="45720" numCol="1" rtlCol="0" anchor="t" anchorCtr="0" compatLnSpc="1">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5924"/>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Ex of Information Extraction</a:t>
            </a:r>
            <a:br>
              <a:rPr lang="en-US" b="1" dirty="0">
                <a:latin typeface="Times New Roman" panose="02020603050405020304" pitchFamily="18" charset="0"/>
                <a:cs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BF076977-2DE1-0C2B-2BDF-E420AFFF66B0}"/>
              </a:ext>
            </a:extLst>
          </p:cNvPr>
          <p:cNvSpPr txBox="1"/>
          <p:nvPr/>
        </p:nvSpPr>
        <p:spPr>
          <a:xfrm>
            <a:off x="76200" y="967524"/>
            <a:ext cx="8763000" cy="553850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the use of NLP algorithms, it becomes possible to </a:t>
            </a:r>
            <a:r>
              <a:rPr lang="en-US" sz="2000" b="1" i="1" dirty="0">
                <a:latin typeface="Times New Roman" panose="02020603050405020304" pitchFamily="18" charset="0"/>
                <a:cs typeface="Times New Roman" panose="02020603050405020304" pitchFamily="18" charset="0"/>
              </a:rPr>
              <a:t>automate the process of extracting required information from these documents.</a:t>
            </a:r>
          </a:p>
          <a:p>
            <a:pPr marL="285750" indent="-28575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consider we're going through a company’s financial information from a few documents. </a:t>
            </a:r>
          </a:p>
          <a:p>
            <a:pPr marL="285750" indent="-28575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Usually, we search for some required information when the data is digital or manually check the same. But with information extraction NLP algorithms, we can automate the data extraction of all required information such as tables, company growth metrics, and other financial details from various kinds of documents </a:t>
            </a:r>
            <a:r>
              <a:rPr lang="en-US" sz="2000" b="1" i="1" dirty="0">
                <a:latin typeface="Times New Roman" panose="02020603050405020304" pitchFamily="18" charset="0"/>
                <a:cs typeface="Times New Roman" panose="02020603050405020304" pitchFamily="18" charset="0"/>
              </a:rPr>
              <a:t>(PDFs, Docs, Images etc.).</a:t>
            </a:r>
          </a:p>
        </p:txBody>
      </p:sp>
    </p:spTree>
    <p:extLst>
      <p:ext uri="{BB962C8B-B14F-4D97-AF65-F5344CB8AC3E}">
        <p14:creationId xmlns:p14="http://schemas.microsoft.com/office/powerpoint/2010/main" val="3455814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Information Fusion</a:t>
            </a:r>
            <a:br>
              <a:rPr lang="en-IN" sz="4400" dirty="0">
                <a:solidFill>
                  <a:schemeClr val="tx1"/>
                </a:solidFill>
                <a:latin typeface="Times New Roman" panose="02020603050405020304" pitchFamily="18" charset="0"/>
                <a:cs typeface="Times New Roman" panose="02020603050405020304" pitchFamily="18" charset="0"/>
              </a:rPr>
            </a:br>
            <a:br>
              <a:rPr lang="en-US" sz="4400" dirty="0">
                <a:solidFill>
                  <a:schemeClr val="tx1"/>
                </a:solidFill>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227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19DD-52F8-581A-FD20-019D7CFF7792}"/>
              </a:ext>
            </a:extLst>
          </p:cNvPr>
          <p:cNvSpPr>
            <a:spLocks noGrp="1"/>
          </p:cNvSpPr>
          <p:nvPr>
            <p:ph type="title"/>
          </p:nvPr>
        </p:nvSpPr>
        <p:spPr>
          <a:xfrm>
            <a:off x="457200" y="274638"/>
            <a:ext cx="8229600" cy="792162"/>
          </a:xfrm>
        </p:spPr>
        <p:txBody>
          <a:bodyPr/>
          <a:lstStyle/>
          <a:p>
            <a:r>
              <a:rPr lang="en-US" sz="3200" b="1" dirty="0">
                <a:latin typeface="Times New Roman" panose="02020603050405020304" pitchFamily="18" charset="0"/>
                <a:cs typeface="Times New Roman" panose="02020603050405020304" pitchFamily="18" charset="0"/>
              </a:rPr>
              <a:t>Information Fusion</a:t>
            </a:r>
          </a:p>
        </p:txBody>
      </p:sp>
      <p:sp>
        <p:nvSpPr>
          <p:cNvPr id="3" name="Content Placeholder 2">
            <a:extLst>
              <a:ext uri="{FF2B5EF4-FFF2-40B4-BE49-F238E27FC236}">
                <a16:creationId xmlns:a16="http://schemas.microsoft.com/office/drawing/2014/main" id="{A8899FD7-0A17-9759-ABF0-D1C712ADB72F}"/>
              </a:ext>
            </a:extLst>
          </p:cNvPr>
          <p:cNvSpPr>
            <a:spLocks noGrp="1"/>
          </p:cNvSpPr>
          <p:nvPr>
            <p:ph idx="1"/>
          </p:nvPr>
        </p:nvSpPr>
        <p:spPr>
          <a:xfrm>
            <a:off x="419493" y="1166018"/>
            <a:ext cx="8229600" cy="4525963"/>
          </a:xfrm>
        </p:spPr>
        <p:txBody>
          <a:bodyPr/>
          <a:lstStyle/>
          <a:p>
            <a:pPr algn="just" rtl="0">
              <a:lnSpc>
                <a:spcPct val="150000"/>
              </a:lnSpc>
            </a:pPr>
            <a:r>
              <a:rPr lang="en-US" sz="2400" dirty="0">
                <a:latin typeface="Times New Roman" panose="02020603050405020304" pitchFamily="18" charset="0"/>
                <a:cs typeface="Times New Roman" panose="02020603050405020304" pitchFamily="18" charset="0"/>
              </a:rPr>
              <a:t>Information fusion in NLP is the process of combining information from multiple sources to create a more comprehensive and accurate understanding of a situation</a:t>
            </a:r>
          </a:p>
          <a:p>
            <a:pPr algn="just">
              <a:lnSpc>
                <a:spcPct val="150000"/>
              </a:lnSpc>
            </a:pPr>
            <a:r>
              <a:rPr lang="en-US" sz="2400" dirty="0">
                <a:latin typeface="Times New Roman" panose="02020603050405020304" pitchFamily="18" charset="0"/>
                <a:cs typeface="Times New Roman" panose="02020603050405020304" pitchFamily="18" charset="0"/>
              </a:rPr>
              <a:t>This can be done by combining information from different types of text, such as news articles, social media posts, and user reviews.</a:t>
            </a:r>
          </a:p>
          <a:p>
            <a:pPr algn="just">
              <a:lnSpc>
                <a:spcPct val="150000"/>
              </a:lnSpc>
            </a:pPr>
            <a:r>
              <a:rPr lang="en-US" sz="2400" dirty="0">
                <a:latin typeface="Times New Roman" panose="02020603050405020304" pitchFamily="18" charset="0"/>
                <a:cs typeface="Times New Roman" panose="02020603050405020304" pitchFamily="18" charset="0"/>
              </a:rPr>
              <a:t>Information fusion is a challenging task, but it is essential for many NLP applications, such as machine translation, question answering, and summarization</a:t>
            </a:r>
          </a:p>
        </p:txBody>
      </p:sp>
    </p:spTree>
    <p:extLst>
      <p:ext uri="{BB962C8B-B14F-4D97-AF65-F5344CB8AC3E}">
        <p14:creationId xmlns:p14="http://schemas.microsoft.com/office/powerpoint/2010/main" val="891478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98438"/>
            <a:ext cx="8686800" cy="563562"/>
          </a:xfrm>
        </p:spPr>
        <p:txBody>
          <a:bodyPr/>
          <a:lstStyle/>
          <a:p>
            <a:r>
              <a:rPr lang="en-US" sz="3200" b="1" dirty="0">
                <a:latin typeface="Times New Roman" panose="02020603050405020304" pitchFamily="18" charset="0"/>
                <a:cs typeface="Times New Roman" panose="02020603050405020304" pitchFamily="18" charset="0"/>
              </a:rPr>
              <a:t>Information Fusion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38100" y="762000"/>
            <a:ext cx="8915400" cy="6359643"/>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Information fusion in natural language processing (NLP) refers to the process of combining information from multiple sources, documents, or modalities to create a unified and coherent representation of knowledgebase. </a:t>
            </a:r>
          </a:p>
          <a:p>
            <a:pPr algn="just">
              <a:lnSpc>
                <a:spcPct val="200000"/>
              </a:lnSpc>
            </a:pPr>
            <a:r>
              <a:rPr lang="en-US" sz="1800" dirty="0">
                <a:latin typeface="Times New Roman" panose="02020603050405020304" pitchFamily="18" charset="0"/>
                <a:cs typeface="Times New Roman" panose="02020603050405020304" pitchFamily="18" charset="0"/>
              </a:rPr>
              <a:t>This is especially important in scenarios where diverse and complementary sources of information need to be integrated to gain a more comprehensive understanding various NLP tasks.</a:t>
            </a:r>
          </a:p>
          <a:p>
            <a:pPr algn="just">
              <a:lnSpc>
                <a:spcPct val="200000"/>
              </a:lnSpc>
            </a:pPr>
            <a:r>
              <a:rPr lang="en-US" sz="1800" dirty="0">
                <a:latin typeface="Times New Roman" panose="02020603050405020304" pitchFamily="18" charset="0"/>
                <a:cs typeface="Times New Roman" panose="02020603050405020304" pitchFamily="18" charset="0"/>
              </a:rPr>
              <a:t>These sources can include </a:t>
            </a:r>
            <a:r>
              <a:rPr lang="en-US" sz="1800" b="1" dirty="0">
                <a:latin typeface="Times New Roman" panose="02020603050405020304" pitchFamily="18" charset="0"/>
                <a:cs typeface="Times New Roman" panose="02020603050405020304" pitchFamily="18" charset="0"/>
              </a:rPr>
              <a:t>text, speech, images, video, and various other types of data.</a:t>
            </a:r>
          </a:p>
        </p:txBody>
      </p:sp>
    </p:spTree>
    <p:extLst>
      <p:ext uri="{BB962C8B-B14F-4D97-AF65-F5344CB8AC3E}">
        <p14:creationId xmlns:p14="http://schemas.microsoft.com/office/powerpoint/2010/main" val="376433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2F87-F36F-D3E5-7CE6-1FCA19F90735}"/>
              </a:ext>
            </a:extLst>
          </p:cNvPr>
          <p:cNvSpPr>
            <a:spLocks noGrp="1"/>
          </p:cNvSpPr>
          <p:nvPr>
            <p:ph type="title"/>
          </p:nvPr>
        </p:nvSpPr>
        <p:spPr>
          <a:xfrm>
            <a:off x="457200" y="274638"/>
            <a:ext cx="8229600" cy="715962"/>
          </a:xfrm>
        </p:spPr>
        <p:txBody>
          <a:bodyPr/>
          <a:lstStyle/>
          <a:p>
            <a:r>
              <a:rPr lang="en-US" b="1" dirty="0">
                <a:latin typeface="Times New Roman" panose="02020603050405020304" pitchFamily="18" charset="0"/>
                <a:cs typeface="Times New Roman" panose="02020603050405020304" pitchFamily="18" charset="0"/>
              </a:rPr>
              <a:t>Example </a:t>
            </a:r>
          </a:p>
        </p:txBody>
      </p:sp>
      <p:sp>
        <p:nvSpPr>
          <p:cNvPr id="3" name="Content Placeholder 2">
            <a:extLst>
              <a:ext uri="{FF2B5EF4-FFF2-40B4-BE49-F238E27FC236}">
                <a16:creationId xmlns:a16="http://schemas.microsoft.com/office/drawing/2014/main" id="{C6CFFCFE-32AC-5FE5-E829-BEA66CD4A7C3}"/>
              </a:ext>
            </a:extLst>
          </p:cNvPr>
          <p:cNvSpPr>
            <a:spLocks noGrp="1"/>
          </p:cNvSpPr>
          <p:nvPr>
            <p:ph idx="1"/>
          </p:nvPr>
        </p:nvSpPr>
        <p:spPr>
          <a:xfrm>
            <a:off x="457200" y="1166018"/>
            <a:ext cx="82296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 machine translation system can use information fusion to combine the translations of multiple different models to produce a more accurate translation.</a:t>
            </a:r>
          </a:p>
          <a:p>
            <a:pPr algn="just">
              <a:lnSpc>
                <a:spcPct val="150000"/>
              </a:lnSpc>
            </a:pPr>
            <a:r>
              <a:rPr lang="en-US" sz="2400" dirty="0">
                <a:latin typeface="Times New Roman" panose="02020603050405020304" pitchFamily="18" charset="0"/>
                <a:cs typeface="Times New Roman" panose="02020603050405020304" pitchFamily="18" charset="0"/>
              </a:rPr>
              <a:t>A question answering system can use information fusion to combine the answers from multiple different sources to provide a more comprehensive answer. And a summarization system can use information fusion to combine the information from multiple different documents to generate a more informative and concise summary.</a:t>
            </a:r>
          </a:p>
        </p:txBody>
      </p:sp>
    </p:spTree>
    <p:extLst>
      <p:ext uri="{BB962C8B-B14F-4D97-AF65-F5344CB8AC3E}">
        <p14:creationId xmlns:p14="http://schemas.microsoft.com/office/powerpoint/2010/main" val="1240134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6725-16BD-14F3-211E-DE262C69E8A7}"/>
              </a:ext>
            </a:extLst>
          </p:cNvPr>
          <p:cNvSpPr>
            <a:spLocks noGrp="1"/>
          </p:cNvSpPr>
          <p:nvPr>
            <p:ph type="title"/>
          </p:nvPr>
        </p:nvSpPr>
        <p:spPr>
          <a:xfrm>
            <a:off x="457200" y="274637"/>
            <a:ext cx="8229600" cy="457200"/>
          </a:xfrm>
        </p:spPr>
        <p:txBody>
          <a:bodyPr/>
          <a:lstStyle/>
          <a:p>
            <a:r>
              <a:rPr lang="en-US" sz="4000" b="1" dirty="0">
                <a:latin typeface="Times New Roman" panose="02020603050405020304" pitchFamily="18" charset="0"/>
                <a:cs typeface="Times New Roman" panose="02020603050405020304" pitchFamily="18" charset="0"/>
              </a:rPr>
              <a:t>Techniques of Information Fusion</a:t>
            </a:r>
          </a:p>
        </p:txBody>
      </p:sp>
      <p:sp>
        <p:nvSpPr>
          <p:cNvPr id="3" name="Content Placeholder 2">
            <a:extLst>
              <a:ext uri="{FF2B5EF4-FFF2-40B4-BE49-F238E27FC236}">
                <a16:creationId xmlns:a16="http://schemas.microsoft.com/office/drawing/2014/main" id="{52A94915-AE23-434B-8027-905FDE7551D0}"/>
              </a:ext>
            </a:extLst>
          </p:cNvPr>
          <p:cNvSpPr>
            <a:spLocks noGrp="1"/>
          </p:cNvSpPr>
          <p:nvPr>
            <p:ph idx="1"/>
          </p:nvPr>
        </p:nvSpPr>
        <p:spPr>
          <a:xfrm>
            <a:off x="304800" y="1066800"/>
            <a:ext cx="8610600" cy="5516563"/>
          </a:xfrm>
        </p:spPr>
        <p:txBody>
          <a:bodyPr>
            <a:normAutofit fontScale="92500" lnSpcReduction="10000"/>
          </a:bodyPr>
          <a:lstStyle/>
          <a:p>
            <a:pPr marL="257175" indent="-257175" algn="just">
              <a:lnSpc>
                <a:spcPct val="170000"/>
              </a:lnSpc>
              <a:spcBef>
                <a:spcPts val="0"/>
              </a:spcBef>
              <a:spcAft>
                <a:spcPts val="0"/>
              </a:spcAft>
              <a:tabLst>
                <a:tab pos="342900" algn="l"/>
              </a:tabLst>
            </a:pPr>
            <a:r>
              <a:rPr lang="en-IN" sz="1600" b="1" i="1" dirty="0">
                <a:latin typeface="Times New Roman" panose="02020603050405020304" pitchFamily="18" charset="0"/>
                <a:cs typeface="Times New Roman" panose="02020603050405020304" pitchFamily="18" charset="0"/>
              </a:rPr>
              <a:t>Textual Data Integration:</a:t>
            </a:r>
            <a:endParaRPr lang="en-US" sz="1600" b="1" i="1" dirty="0">
              <a:latin typeface="Times New Roman" panose="02020603050405020304" pitchFamily="18" charset="0"/>
              <a:cs typeface="Times New Roman" panose="02020603050405020304" pitchFamily="18" charset="0"/>
            </a:endParaRPr>
          </a:p>
          <a:p>
            <a:pPr marL="557213" lvl="1" indent="-214313" algn="just">
              <a:lnSpc>
                <a:spcPct val="17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Concatenation: Simplest form of fusion involves concatenating text from different sources. For example, combining information from news articles, social media posts, and forum discussions on a particular topic.</a:t>
            </a:r>
            <a:endParaRPr lang="en-US" sz="1600" dirty="0">
              <a:latin typeface="Times New Roman" panose="02020603050405020304" pitchFamily="18" charset="0"/>
              <a:cs typeface="Times New Roman" panose="02020603050405020304" pitchFamily="18" charset="0"/>
            </a:endParaRPr>
          </a:p>
          <a:p>
            <a:pPr marL="557213" lvl="1" indent="-214313" algn="just">
              <a:lnSpc>
                <a:spcPct val="17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Weighted Summation: Assigning weights to different text sources based on their relevance or reliability and combining them.</a:t>
            </a:r>
            <a:endParaRPr lang="en-US" sz="1600" dirty="0">
              <a:latin typeface="Times New Roman" panose="02020603050405020304" pitchFamily="18" charset="0"/>
              <a:cs typeface="Times New Roman" panose="02020603050405020304" pitchFamily="18" charset="0"/>
            </a:endParaRPr>
          </a:p>
          <a:p>
            <a:pPr marL="557213" lvl="1" indent="-214313" algn="just">
              <a:lnSpc>
                <a:spcPct val="17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Feature Concatenation: Merging features extracted from text, like TF-IDF vectors, word embeddings, or syntactic/semantic features.</a:t>
            </a:r>
            <a:endParaRPr lang="en-US" sz="1600" dirty="0">
              <a:latin typeface="Times New Roman" panose="02020603050405020304" pitchFamily="18" charset="0"/>
              <a:cs typeface="Times New Roman" panose="02020603050405020304" pitchFamily="18" charset="0"/>
            </a:endParaRPr>
          </a:p>
          <a:p>
            <a:pPr marL="257175" indent="-257175" algn="just">
              <a:lnSpc>
                <a:spcPct val="170000"/>
              </a:lnSpc>
              <a:spcBef>
                <a:spcPts val="0"/>
              </a:spcBef>
              <a:spcAft>
                <a:spcPts val="0"/>
              </a:spcAft>
              <a:tabLst>
                <a:tab pos="342900" algn="l"/>
              </a:tabLst>
            </a:pPr>
            <a:r>
              <a:rPr lang="en-IN" sz="1600" b="1" i="1" dirty="0">
                <a:latin typeface="Times New Roman" panose="02020603050405020304" pitchFamily="18" charset="0"/>
                <a:cs typeface="Times New Roman" panose="02020603050405020304" pitchFamily="18" charset="0"/>
              </a:rPr>
              <a:t>Multimodal Fusion:</a:t>
            </a:r>
            <a:endParaRPr lang="en-US" sz="1600" b="1" i="1" dirty="0">
              <a:latin typeface="Times New Roman" panose="02020603050405020304" pitchFamily="18" charset="0"/>
              <a:cs typeface="Times New Roman" panose="02020603050405020304" pitchFamily="18" charset="0"/>
            </a:endParaRPr>
          </a:p>
          <a:p>
            <a:pPr marL="342900" lvl="1" indent="0" algn="just">
              <a:lnSpc>
                <a:spcPct val="170000"/>
              </a:lnSpc>
              <a:spcBef>
                <a:spcPts val="0"/>
              </a:spcBef>
              <a:spcAft>
                <a:spcPts val="0"/>
              </a:spcAft>
              <a:buSzPts val="1000"/>
              <a:buNone/>
              <a:tabLst>
                <a:tab pos="685800" algn="l"/>
              </a:tabLst>
            </a:pPr>
            <a:r>
              <a:rPr lang="en-IN" sz="1600" dirty="0">
                <a:latin typeface="Times New Roman" panose="02020603050405020304" pitchFamily="18" charset="0"/>
                <a:cs typeface="Times New Roman" panose="02020603050405020304" pitchFamily="18" charset="0"/>
              </a:rPr>
              <a:t>Text-Image Fusion: Combining information from both textual and visual sources. This can be used in tasks like image captioning, where descriptions are generated based on both the image content and accompanying text.</a:t>
            </a:r>
            <a:endParaRPr lang="en-US" sz="1600" dirty="0">
              <a:latin typeface="Times New Roman" panose="02020603050405020304" pitchFamily="18" charset="0"/>
              <a:cs typeface="Times New Roman" panose="02020603050405020304" pitchFamily="18" charset="0"/>
            </a:endParaRPr>
          </a:p>
          <a:p>
            <a:pPr marL="342900" lvl="1" indent="0" algn="just">
              <a:lnSpc>
                <a:spcPct val="170000"/>
              </a:lnSpc>
              <a:spcBef>
                <a:spcPts val="0"/>
              </a:spcBef>
              <a:spcAft>
                <a:spcPts val="0"/>
              </a:spcAft>
              <a:buSzPts val="1000"/>
              <a:buNone/>
              <a:tabLst>
                <a:tab pos="685800" algn="l"/>
              </a:tabLst>
            </a:pPr>
            <a:r>
              <a:rPr lang="en-IN" sz="1600" dirty="0">
                <a:latin typeface="Times New Roman" panose="02020603050405020304" pitchFamily="18" charset="0"/>
                <a:cs typeface="Times New Roman" panose="02020603050405020304" pitchFamily="18" charset="0"/>
              </a:rPr>
              <a:t>Text-Audio/Video Fusion: Similar to text-image fusion but with audio or video data. Applications include tasks like video summarization or multimedia event detection.</a:t>
            </a:r>
          </a:p>
          <a:p>
            <a:pPr algn="just">
              <a:lnSpc>
                <a:spcPct val="170000"/>
              </a:lnSpc>
            </a:pPr>
            <a:endParaRPr lang="en-US" sz="2400" dirty="0"/>
          </a:p>
        </p:txBody>
      </p:sp>
    </p:spTree>
    <p:extLst>
      <p:ext uri="{BB962C8B-B14F-4D97-AF65-F5344CB8AC3E}">
        <p14:creationId xmlns:p14="http://schemas.microsoft.com/office/powerpoint/2010/main" val="37547532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98438"/>
            <a:ext cx="8686800" cy="563562"/>
          </a:xfrm>
        </p:spPr>
        <p:txBody>
          <a:bodyPr/>
          <a:lstStyle/>
          <a:p>
            <a:r>
              <a:rPr lang="en-US" sz="3200" b="1" dirty="0">
                <a:latin typeface="Times New Roman" panose="02020603050405020304" pitchFamily="18" charset="0"/>
                <a:cs typeface="Times New Roman" panose="02020603050405020304" pitchFamily="18" charset="0"/>
              </a:rPr>
              <a:t>Need of Information Fusion in NLP</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38100" y="762000"/>
            <a:ext cx="8915400" cy="6359643"/>
          </a:xfrm>
        </p:spPr>
        <p:txBody>
          <a:bodyPr/>
          <a:lstStyle/>
          <a:p>
            <a:pPr algn="just">
              <a:lnSpc>
                <a:spcPct val="200000"/>
              </a:lnSpc>
              <a:buFont typeface="+mj-lt"/>
              <a:buAutoNum type="arabicPeriod"/>
            </a:pPr>
            <a:r>
              <a:rPr lang="en-US" sz="1800" b="1" i="1" dirty="0">
                <a:latin typeface="Times New Roman" panose="02020603050405020304" pitchFamily="18" charset="0"/>
                <a:cs typeface="Times New Roman" panose="02020603050405020304" pitchFamily="18" charset="0"/>
              </a:rPr>
              <a:t>Multimodal Understanding: </a:t>
            </a:r>
            <a:r>
              <a:rPr lang="en-US" sz="1800" dirty="0">
                <a:latin typeface="Times New Roman" panose="02020603050405020304" pitchFamily="18" charset="0"/>
                <a:cs typeface="Times New Roman" panose="02020603050405020304" pitchFamily="18" charset="0"/>
              </a:rPr>
              <a:t>It helps in combining information from different modalities. For example, in a multimedia search task, you might want to combine text descriptions with image content to improve search results.</a:t>
            </a:r>
          </a:p>
          <a:p>
            <a:pPr algn="just">
              <a:lnSpc>
                <a:spcPct val="200000"/>
              </a:lnSpc>
              <a:buFont typeface="+mj-lt"/>
              <a:buAutoNum type="arabicPeriod"/>
            </a:pPr>
            <a:r>
              <a:rPr lang="en-US" sz="1800" b="1" i="1" dirty="0">
                <a:latin typeface="Times New Roman" panose="02020603050405020304" pitchFamily="18" charset="0"/>
                <a:cs typeface="Times New Roman" panose="02020603050405020304" pitchFamily="18" charset="0"/>
              </a:rPr>
              <a:t>Redundancy Reduction: </a:t>
            </a:r>
            <a:r>
              <a:rPr lang="en-US" sz="1800" dirty="0">
                <a:latin typeface="Times New Roman" panose="02020603050405020304" pitchFamily="18" charset="0"/>
                <a:cs typeface="Times New Roman" panose="02020603050405020304" pitchFamily="18" charset="0"/>
              </a:rPr>
              <a:t>By integrating information from multiple sources, you can reduce redundancy and improve the reliability of the extracted information. For instance, you might use both text and speech data to transcribe spoken language, which can help in reducing errors.</a:t>
            </a:r>
          </a:p>
          <a:p>
            <a:pPr algn="just">
              <a:lnSpc>
                <a:spcPct val="200000"/>
              </a:lnSpc>
              <a:buFont typeface="+mj-lt"/>
              <a:buAutoNum type="arabicPeriod"/>
            </a:pPr>
            <a:r>
              <a:rPr lang="en-US" sz="1800" b="1" i="1" dirty="0">
                <a:latin typeface="Times New Roman" panose="02020603050405020304" pitchFamily="18" charset="0"/>
                <a:cs typeface="Times New Roman" panose="02020603050405020304" pitchFamily="18" charset="0"/>
              </a:rPr>
              <a:t>Context Enhancement: </a:t>
            </a:r>
            <a:r>
              <a:rPr lang="en-US" sz="1800" dirty="0">
                <a:latin typeface="Times New Roman" panose="02020603050405020304" pitchFamily="18" charset="0"/>
                <a:cs typeface="Times New Roman" panose="02020603050405020304" pitchFamily="18" charset="0"/>
              </a:rPr>
              <a:t>Information fusion can provide additional context to a given piece of information. For instance, combining information from different news sources can give a more comprehensive view of an event.</a:t>
            </a:r>
          </a:p>
          <a:p>
            <a:pPr algn="just">
              <a:lnSpc>
                <a:spcPct val="200000"/>
              </a:lnSpc>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2195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98438"/>
            <a:ext cx="8686800" cy="563562"/>
          </a:xfrm>
        </p:spPr>
        <p:txBody>
          <a:bodyPr/>
          <a:lstStyle/>
          <a:p>
            <a:r>
              <a:rPr lang="en-US" sz="3200" b="1" dirty="0">
                <a:latin typeface="Times New Roman" panose="02020603050405020304" pitchFamily="18" charset="0"/>
                <a:cs typeface="Times New Roman" panose="02020603050405020304" pitchFamily="18" charset="0"/>
              </a:rPr>
              <a:t>Need of Information Fusion in NLP</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38100" y="762000"/>
            <a:ext cx="8915400" cy="6359643"/>
          </a:xfrm>
        </p:spPr>
        <p:txBody>
          <a:bodyPr/>
          <a:lstStyle/>
          <a:p>
            <a:pPr algn="just">
              <a:lnSpc>
                <a:spcPct val="250000"/>
              </a:lnSpc>
              <a:buFont typeface="+mj-lt"/>
              <a:buAutoNum type="arabicPeriod" startAt="4"/>
            </a:pPr>
            <a:r>
              <a:rPr lang="en-US" sz="1800" b="1" i="1" dirty="0">
                <a:latin typeface="Times New Roman" panose="02020603050405020304" pitchFamily="18" charset="0"/>
                <a:cs typeface="Times New Roman" panose="02020603050405020304" pitchFamily="18" charset="0"/>
              </a:rPr>
              <a:t>Sentiment Analysis: </a:t>
            </a:r>
            <a:r>
              <a:rPr lang="en-US" sz="1800" dirty="0">
                <a:latin typeface="Times New Roman" panose="02020603050405020304" pitchFamily="18" charset="0"/>
                <a:cs typeface="Times New Roman" panose="02020603050405020304" pitchFamily="18" charset="0"/>
              </a:rPr>
              <a:t>In sentiment analysis, you might want to combine textual content with social media posts or user reviews to get a more accurate understanding of public sentiment towards a product, service, or event.</a:t>
            </a:r>
          </a:p>
          <a:p>
            <a:pPr algn="just">
              <a:lnSpc>
                <a:spcPct val="250000"/>
              </a:lnSpc>
              <a:buFont typeface="+mj-lt"/>
              <a:buAutoNum type="arabicPeriod" startAt="4"/>
            </a:pPr>
            <a:r>
              <a:rPr lang="en-US" sz="1800" b="1" i="1" dirty="0">
                <a:latin typeface="Times New Roman" panose="02020603050405020304" pitchFamily="18" charset="0"/>
                <a:cs typeface="Times New Roman" panose="02020603050405020304" pitchFamily="18" charset="0"/>
              </a:rPr>
              <a:t>Machine Translation: </a:t>
            </a:r>
            <a:r>
              <a:rPr lang="en-US" sz="1800" dirty="0">
                <a:latin typeface="Times New Roman" panose="02020603050405020304" pitchFamily="18" charset="0"/>
                <a:cs typeface="Times New Roman" panose="02020603050405020304" pitchFamily="18" charset="0"/>
              </a:rPr>
              <a:t>In machine translation, combining information from various parallel texts can lead to more accurate translations, especially when dealing with languages with limited training data.</a:t>
            </a:r>
          </a:p>
          <a:p>
            <a:pPr algn="just">
              <a:lnSpc>
                <a:spcPct val="250000"/>
              </a:lnSpc>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4987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E8A5-F6ED-9D7D-4E2C-296693ED37FF}"/>
              </a:ext>
            </a:extLst>
          </p:cNvPr>
          <p:cNvSpPr>
            <a:spLocks noGrp="1"/>
          </p:cNvSpPr>
          <p:nvPr>
            <p:ph type="title"/>
          </p:nvPr>
        </p:nvSpPr>
        <p:spPr>
          <a:xfrm>
            <a:off x="228600" y="76200"/>
            <a:ext cx="8458200" cy="715962"/>
          </a:xfrm>
        </p:spPr>
        <p:txBody>
          <a:bodyPr/>
          <a:lstStyle/>
          <a:p>
            <a:r>
              <a:rPr lang="en-US" sz="3600" b="1" dirty="0">
                <a:latin typeface="Times New Roman" panose="02020603050405020304" pitchFamily="18" charset="0"/>
                <a:cs typeface="Times New Roman" panose="02020603050405020304" pitchFamily="18" charset="0"/>
              </a:rPr>
              <a:t>Techniques of Information Fusion</a:t>
            </a:r>
            <a:endParaRPr lang="en-US" sz="3600" dirty="0"/>
          </a:p>
        </p:txBody>
      </p:sp>
      <p:sp>
        <p:nvSpPr>
          <p:cNvPr id="3" name="Content Placeholder 2">
            <a:extLst>
              <a:ext uri="{FF2B5EF4-FFF2-40B4-BE49-F238E27FC236}">
                <a16:creationId xmlns:a16="http://schemas.microsoft.com/office/drawing/2014/main" id="{BB1F0D6A-D20B-C3EB-D813-B1A1B6014BEF}"/>
              </a:ext>
            </a:extLst>
          </p:cNvPr>
          <p:cNvSpPr>
            <a:spLocks noGrp="1"/>
          </p:cNvSpPr>
          <p:nvPr>
            <p:ph idx="1"/>
          </p:nvPr>
        </p:nvSpPr>
        <p:spPr>
          <a:xfrm>
            <a:off x="228600" y="1007097"/>
            <a:ext cx="8458200" cy="4525963"/>
          </a:xfrm>
        </p:spPr>
        <p:txBody>
          <a:bodyPr/>
          <a:lstStyle/>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Temporal Fusion:</a:t>
            </a:r>
            <a:endParaRPr lang="en-US" sz="1800" b="1" i="1" dirty="0">
              <a:latin typeface="Times New Roman" panose="02020603050405020304" pitchFamily="18" charset="0"/>
              <a:cs typeface="Times New Roman" panose="02020603050405020304" pitchFamily="18" charset="0"/>
            </a:endParaRPr>
          </a:p>
          <a:p>
            <a:pPr marL="342900" lvl="1" indent="0" algn="just">
              <a:lnSpc>
                <a:spcPct val="150000"/>
              </a:lnSpc>
              <a:spcBef>
                <a:spcPts val="0"/>
              </a:spcBef>
              <a:spcAft>
                <a:spcPts val="0"/>
              </a:spcAft>
              <a:buSzPts val="1000"/>
              <a:buNone/>
              <a:tabLst>
                <a:tab pos="685800" algn="l"/>
              </a:tabLst>
            </a:pPr>
            <a:r>
              <a:rPr lang="en-IN" sz="1800" dirty="0">
                <a:latin typeface="Times New Roman" panose="02020603050405020304" pitchFamily="18" charset="0"/>
                <a:cs typeface="Times New Roman" panose="02020603050405020304" pitchFamily="18" charset="0"/>
              </a:rPr>
              <a:t>Time-Series Data: Integrating information from text sources at different time points to </a:t>
            </a:r>
            <a:r>
              <a:rPr lang="en-IN" sz="1800" dirty="0" err="1">
                <a:latin typeface="Times New Roman" panose="02020603050405020304" pitchFamily="18" charset="0"/>
                <a:cs typeface="Times New Roman" panose="02020603050405020304" pitchFamily="18" charset="0"/>
              </a:rPr>
              <a:t>analyze</a:t>
            </a:r>
            <a:r>
              <a:rPr lang="en-IN" sz="1800" dirty="0">
                <a:latin typeface="Times New Roman" panose="02020603050405020304" pitchFamily="18" charset="0"/>
                <a:cs typeface="Times New Roman" panose="02020603050405020304" pitchFamily="18" charset="0"/>
              </a:rPr>
              <a:t> trends, sentiment changes, or event detection over time.</a:t>
            </a:r>
          </a:p>
          <a:p>
            <a:pPr marL="342900" lvl="1" indent="0" algn="just">
              <a:lnSpc>
                <a:spcPct val="150000"/>
              </a:lnSpc>
              <a:spcBef>
                <a:spcPts val="0"/>
              </a:spcBef>
              <a:spcAft>
                <a:spcPts val="0"/>
              </a:spcAft>
              <a:buSzPts val="1000"/>
              <a:buNone/>
              <a:tabLst>
                <a:tab pos="685800" algn="l"/>
              </a:tabLst>
            </a:pPr>
            <a:endParaRPr lang="en-US" sz="18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Knowledge Graphs and Ontologies:</a:t>
            </a:r>
            <a:endParaRPr lang="en-US" sz="18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800" dirty="0">
                <a:latin typeface="Times New Roman" panose="02020603050405020304" pitchFamily="18" charset="0"/>
                <a:cs typeface="Times New Roman" panose="02020603050405020304" pitchFamily="18" charset="0"/>
              </a:rPr>
              <a:t>Utilizing structured knowledge representations to enhance understanding and integration of information. This involves linking entities and concepts in text to a knowledge graph for richer contextual understanding.</a:t>
            </a:r>
            <a:endParaRPr lang="en-US" sz="18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Sentiment and Emotion Fusion:</a:t>
            </a:r>
            <a:endParaRPr lang="en-US" sz="1800" b="1" i="1" dirty="0">
              <a:latin typeface="Times New Roman" panose="02020603050405020304" pitchFamily="18" charset="0"/>
              <a:cs typeface="Times New Roman" panose="02020603050405020304" pitchFamily="18" charset="0"/>
            </a:endParaRPr>
          </a:p>
          <a:p>
            <a:pPr marL="342900" lvl="1" indent="0" algn="just">
              <a:lnSpc>
                <a:spcPct val="150000"/>
              </a:lnSpc>
              <a:spcBef>
                <a:spcPts val="0"/>
              </a:spcBef>
              <a:spcAft>
                <a:spcPts val="0"/>
              </a:spcAft>
              <a:buSzPts val="1000"/>
              <a:buNone/>
              <a:tabLst>
                <a:tab pos="685800" algn="l"/>
              </a:tabLst>
            </a:pPr>
            <a:r>
              <a:rPr lang="en-IN" sz="1800" dirty="0">
                <a:latin typeface="Times New Roman" panose="02020603050405020304" pitchFamily="18" charset="0"/>
                <a:cs typeface="Times New Roman" panose="02020603050405020304" pitchFamily="18" charset="0"/>
              </a:rPr>
              <a:t>Integrating sentiment or emotion analysis from different sources (e.g., reviews, social media, customer feedback) to get a more comprehensive view of public sentiment towards a product or event.</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4000" dirty="0"/>
          </a:p>
        </p:txBody>
      </p:sp>
    </p:spTree>
    <p:extLst>
      <p:ext uri="{BB962C8B-B14F-4D97-AF65-F5344CB8AC3E}">
        <p14:creationId xmlns:p14="http://schemas.microsoft.com/office/powerpoint/2010/main" val="20631442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98438"/>
            <a:ext cx="8686800" cy="563562"/>
          </a:xfrm>
        </p:spPr>
        <p:txBody>
          <a:bodyPr/>
          <a:lstStyle/>
          <a:p>
            <a:r>
              <a:rPr lang="en-US" sz="3200" b="1" dirty="0">
                <a:latin typeface="Times New Roman" panose="02020603050405020304" pitchFamily="18" charset="0"/>
                <a:cs typeface="Times New Roman" panose="02020603050405020304" pitchFamily="18" charset="0"/>
              </a:rPr>
              <a:t>Methods of Information Fusion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38100" y="762000"/>
            <a:ext cx="8915400" cy="635964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Information fusion techniques in NLP can vary depending on the </a:t>
            </a:r>
            <a:r>
              <a:rPr lang="en-US" sz="1800" b="1" dirty="0">
                <a:latin typeface="Times New Roman" panose="02020603050405020304" pitchFamily="18" charset="0"/>
                <a:cs typeface="Times New Roman" panose="02020603050405020304" pitchFamily="18" charset="0"/>
              </a:rPr>
              <a:t>specific task and the data types involved. </a:t>
            </a:r>
            <a:r>
              <a:rPr lang="en-US" sz="1800" dirty="0">
                <a:latin typeface="Times New Roman" panose="02020603050405020304" pitchFamily="18" charset="0"/>
                <a:cs typeface="Times New Roman" panose="02020603050405020304" pitchFamily="18" charset="0"/>
              </a:rPr>
              <a:t>Some common methods include:</a:t>
            </a:r>
          </a:p>
          <a:p>
            <a:pPr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Early Fusion: </a:t>
            </a:r>
            <a:r>
              <a:rPr lang="en-US" sz="1800" dirty="0">
                <a:latin typeface="Times New Roman" panose="02020603050405020304" pitchFamily="18" charset="0"/>
                <a:cs typeface="Times New Roman" panose="02020603050405020304" pitchFamily="18" charset="0"/>
              </a:rPr>
              <a:t>Combining data from different sources at the very beginning of the processing pipeline. For example, fusing text and images as input for a multimodal model.</a:t>
            </a:r>
          </a:p>
          <a:p>
            <a:pPr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Late Fusion: </a:t>
            </a:r>
            <a:r>
              <a:rPr lang="en-US" sz="1800" dirty="0">
                <a:latin typeface="Times New Roman" panose="02020603050405020304" pitchFamily="18" charset="0"/>
                <a:cs typeface="Times New Roman" panose="02020603050405020304" pitchFamily="18" charset="0"/>
              </a:rPr>
              <a:t>Processing data from different sources independently and then combining the results. For instance, analyzing text and speech separately and then integrating the findings.</a:t>
            </a:r>
          </a:p>
          <a:p>
            <a:pPr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Feature-Level Fusion: </a:t>
            </a:r>
            <a:r>
              <a:rPr lang="en-US" sz="1800" dirty="0">
                <a:latin typeface="Times New Roman" panose="02020603050405020304" pitchFamily="18" charset="0"/>
                <a:cs typeface="Times New Roman" panose="02020603050405020304" pitchFamily="18" charset="0"/>
              </a:rPr>
              <a:t>Combining features extracted from different sources before feeding them into a machine learning model.</a:t>
            </a:r>
          </a:p>
          <a:p>
            <a:pPr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Decision-Level Fusion: </a:t>
            </a:r>
            <a:r>
              <a:rPr lang="en-US" sz="1800" dirty="0">
                <a:latin typeface="Times New Roman" panose="02020603050405020304" pitchFamily="18" charset="0"/>
                <a:cs typeface="Times New Roman" panose="02020603050405020304" pitchFamily="18" charset="0"/>
              </a:rPr>
              <a:t>Combining the outputs or decisions from multiple models, each trained on different data sources.</a:t>
            </a:r>
          </a:p>
          <a:p>
            <a:pPr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Contextual Fusion: </a:t>
            </a:r>
            <a:r>
              <a:rPr lang="en-US" sz="1800" dirty="0">
                <a:latin typeface="Times New Roman" panose="02020603050405020304" pitchFamily="18" charset="0"/>
                <a:cs typeface="Times New Roman" panose="02020603050405020304" pitchFamily="18" charset="0"/>
              </a:rPr>
              <a:t>Incorporating contextual information from one source to aid in the processing of another source.</a:t>
            </a:r>
          </a:p>
          <a:p>
            <a:pPr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4339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98438"/>
            <a:ext cx="8686800" cy="563562"/>
          </a:xfrm>
        </p:spPr>
        <p:txBody>
          <a:bodyPr/>
          <a:lstStyle/>
          <a:p>
            <a:r>
              <a:rPr lang="en-US" sz="3200" b="1" dirty="0">
                <a:latin typeface="Times New Roman" panose="02020603050405020304" pitchFamily="18" charset="0"/>
                <a:cs typeface="Times New Roman" panose="02020603050405020304" pitchFamily="18" charset="0"/>
              </a:rPr>
              <a:t>Information Fusion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38100" y="762000"/>
            <a:ext cx="8915400" cy="6359643"/>
          </a:xfrm>
        </p:spPr>
        <p:txBody>
          <a:bodyPr/>
          <a:lstStyle/>
          <a:p>
            <a:pPr algn="just">
              <a:lnSpc>
                <a:spcPct val="200000"/>
              </a:lnSpc>
            </a:pPr>
            <a:r>
              <a:rPr lang="en-IN" sz="1800" dirty="0">
                <a:latin typeface="Times New Roman" panose="02020603050405020304" pitchFamily="18" charset="0"/>
                <a:cs typeface="Times New Roman" panose="02020603050405020304" pitchFamily="18" charset="0"/>
              </a:rPr>
              <a:t>In summary, </a:t>
            </a:r>
            <a:r>
              <a:rPr lang="en-US" sz="1800" dirty="0">
                <a:latin typeface="Times New Roman" panose="02020603050405020304" pitchFamily="18" charset="0"/>
                <a:cs typeface="Times New Roman" panose="02020603050405020304" pitchFamily="18" charset="0"/>
              </a:rPr>
              <a:t>Information fusion in NLP involves the integration of data from various sources or modalities to enhance the performance of NLP systems, improve understanding, and extract more valuable insights from the data. It plays a crucial role in addressing complex NLP tasks that involve diverse and multimodal data.</a:t>
            </a:r>
          </a:p>
          <a:p>
            <a:pPr algn="just">
              <a:lnSpc>
                <a:spcPct val="200000"/>
              </a:lnSpc>
            </a:pPr>
            <a:r>
              <a:rPr lang="en-US" sz="1800">
                <a:latin typeface="Times New Roman" panose="02020603050405020304" pitchFamily="18" charset="0"/>
                <a:cs typeface="Times New Roman" panose="02020603050405020304" pitchFamily="18" charset="0"/>
                <a:hlinkClick r:id="rId2"/>
              </a:rPr>
              <a:t>https://www.v7labs.com/blog/multimodal-deep-learning-guide</a:t>
            </a:r>
            <a:endParaRPr lang="en-US" sz="1800">
              <a:latin typeface="Times New Roman" panose="02020603050405020304" pitchFamily="18" charset="0"/>
              <a:cs typeface="Times New Roman" panose="02020603050405020304" pitchFamily="18" charset="0"/>
            </a:endParaRPr>
          </a:p>
          <a:p>
            <a:pPr algn="just">
              <a:lnSpc>
                <a:spcPct val="2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391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1314"/>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 (IE)</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12954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Information Extraction from text data can be achieved by leveraging Deep Learning and NLP techniques like Named Entity Recognition.</a:t>
            </a:r>
          </a:p>
          <a:p>
            <a:pPr algn="just">
              <a:lnSpc>
                <a:spcPct val="150000"/>
              </a:lnSpc>
            </a:pPr>
            <a:r>
              <a:rPr lang="en-US" sz="2400" dirty="0">
                <a:latin typeface="Times New Roman" panose="02020603050405020304" pitchFamily="18" charset="0"/>
                <a:cs typeface="Times New Roman" panose="02020603050405020304" pitchFamily="18" charset="0"/>
              </a:rPr>
              <a:t>However, if we build one from scratch, we should decide the algorithm considering the type of data we're working on, such as invoices, medical reports, etc.</a:t>
            </a:r>
          </a:p>
          <a:p>
            <a:pPr algn="just">
              <a:lnSpc>
                <a:spcPct val="150000"/>
              </a:lnSpc>
            </a:pPr>
            <a:r>
              <a:rPr lang="en-US" sz="2400" dirty="0">
                <a:latin typeface="Times New Roman" panose="02020603050405020304" pitchFamily="18" charset="0"/>
                <a:cs typeface="Times New Roman" panose="02020603050405020304" pitchFamily="18" charset="0"/>
              </a:rPr>
              <a:t> This is to make sure the model is specific to a particular use case.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149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ctrTitle"/>
          </p:nvPr>
        </p:nvSpPr>
        <p:spPr/>
        <p:txBody>
          <a:bodyPr/>
          <a:lstStyle/>
          <a:p>
            <a:pPr marR="0" lvl="0" algn="just" defTabSz="914400" rtl="0" eaLnBrk="1" fontAlgn="auto" latinLnBrk="0" hangingPunct="1">
              <a:spcBef>
                <a:spcPct val="20000"/>
              </a:spcBef>
              <a:spcAft>
                <a:spcPts val="0"/>
              </a:spcAft>
              <a:buClrTx/>
              <a:buSzTx/>
              <a:defRPr/>
            </a:pPr>
            <a:r>
              <a:rPr lang="en-IN" b="1" dirty="0">
                <a:latin typeface="Times New Roman" panose="02020603050405020304" pitchFamily="18" charset="0"/>
                <a:cs typeface="Times New Roman" panose="02020603050405020304" pitchFamily="18" charset="0"/>
              </a:rPr>
              <a:t>Single and Multi-document </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Summarization – Question Answering</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462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90500" y="304800"/>
            <a:ext cx="8686800" cy="563562"/>
          </a:xfrm>
        </p:spPr>
        <p:txBody>
          <a:bodyPr/>
          <a:lstStyle/>
          <a:p>
            <a:r>
              <a:rPr lang="en-IN" sz="3600" b="1" dirty="0">
                <a:latin typeface="Times New Roman" panose="02020603050405020304" pitchFamily="18" charset="0"/>
                <a:cs typeface="Times New Roman" panose="02020603050405020304" pitchFamily="18" charset="0"/>
              </a:rPr>
              <a:t>Single and Multi-document </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Summarization</a:t>
            </a:r>
          </a:p>
        </p:txBody>
      </p:sp>
      <p:pic>
        <p:nvPicPr>
          <p:cNvPr id="7170" name="Picture 2">
            <a:extLst>
              <a:ext uri="{FF2B5EF4-FFF2-40B4-BE49-F238E27FC236}">
                <a16:creationId xmlns:a16="http://schemas.microsoft.com/office/drawing/2014/main" id="{37B9C852-E88F-ED32-150E-0705717C32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20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3152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82800"/>
            <a:ext cx="8686800" cy="563562"/>
          </a:xfrm>
        </p:spPr>
        <p:txBody>
          <a:bodyPr/>
          <a:lstStyle/>
          <a:p>
            <a:r>
              <a:rPr lang="en-IN" sz="2800" b="1" dirty="0">
                <a:latin typeface="Times New Roman" panose="02020603050405020304" pitchFamily="18" charset="0"/>
                <a:cs typeface="Times New Roman" panose="02020603050405020304" pitchFamily="18" charset="0"/>
              </a:rPr>
              <a:t>Single and Multi-document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14300" y="746362"/>
            <a:ext cx="8915400" cy="6359643"/>
          </a:xfrm>
        </p:spPr>
        <p:txBody>
          <a:bodyPr/>
          <a:lstStyle/>
          <a:p>
            <a:pPr algn="just">
              <a:lnSpc>
                <a:spcPct val="150000"/>
              </a:lnSpc>
            </a:pPr>
            <a:r>
              <a:rPr lang="en-US" sz="1800" b="1" i="1" dirty="0">
                <a:latin typeface="Times New Roman" panose="02020603050405020304" pitchFamily="18" charset="0"/>
                <a:cs typeface="Times New Roman" panose="02020603050405020304" pitchFamily="18" charset="0"/>
              </a:rPr>
              <a:t>Single-Document Summarization:</a:t>
            </a:r>
          </a:p>
          <a:p>
            <a:pPr algn="just">
              <a:lnSpc>
                <a:spcPct val="150000"/>
              </a:lnSpc>
            </a:pPr>
            <a:r>
              <a:rPr lang="en-US" sz="1800" dirty="0">
                <a:latin typeface="Times New Roman" panose="02020603050405020304" pitchFamily="18" charset="0"/>
                <a:cs typeface="Times New Roman" panose="02020603050405020304" pitchFamily="18" charset="0"/>
              </a:rPr>
              <a:t>Single-document summarization, as the name suggests, focuses on summarizing the content of a single document or text. It aims to distill the </a:t>
            </a:r>
            <a:r>
              <a:rPr lang="en-US" sz="1800" b="1" dirty="0">
                <a:latin typeface="Times New Roman" panose="02020603050405020304" pitchFamily="18" charset="0"/>
                <a:cs typeface="Times New Roman" panose="02020603050405020304" pitchFamily="18" charset="0"/>
              </a:rPr>
              <a:t>most important information or key points from a single source document. </a:t>
            </a:r>
            <a:r>
              <a:rPr lang="en-US" sz="1800" dirty="0">
                <a:latin typeface="Times New Roman" panose="02020603050405020304" pitchFamily="18" charset="0"/>
                <a:cs typeface="Times New Roman" panose="02020603050405020304" pitchFamily="18" charset="0"/>
              </a:rPr>
              <a:t>This technique is commonly used for various purposes:</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Information Retrieval: </a:t>
            </a:r>
            <a:r>
              <a:rPr lang="en-US" sz="1800" dirty="0">
                <a:latin typeface="Times New Roman" panose="02020603050405020304" pitchFamily="18" charset="0"/>
                <a:cs typeface="Times New Roman" panose="02020603050405020304" pitchFamily="18" charset="0"/>
              </a:rPr>
              <a:t>Single-document summarization helps users quickly grasp the main ideas of an article, news story, research paper, or any other single text document.</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Content Abstraction: </a:t>
            </a:r>
            <a:r>
              <a:rPr lang="en-US" sz="1800" dirty="0">
                <a:latin typeface="Times New Roman" panose="02020603050405020304" pitchFamily="18" charset="0"/>
                <a:cs typeface="Times New Roman" panose="02020603050405020304" pitchFamily="18" charset="0"/>
              </a:rPr>
              <a:t>It generates a concise summary of the source text, often in a few sentences or paragraphs, while retaining the core meaning.</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Content Presentation: </a:t>
            </a:r>
            <a:r>
              <a:rPr lang="en-US" sz="1800" dirty="0">
                <a:latin typeface="Times New Roman" panose="02020603050405020304" pitchFamily="18" charset="0"/>
                <a:cs typeface="Times New Roman" panose="02020603050405020304" pitchFamily="18" charset="0"/>
              </a:rPr>
              <a:t>Single-document summarization is employed to create abstracts, bullet points, or concise introductions for documents to make them more accessible and informative.</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Search Engine Snippets: </a:t>
            </a:r>
            <a:r>
              <a:rPr lang="en-US" sz="1800" dirty="0">
                <a:latin typeface="Times New Roman" panose="02020603050405020304" pitchFamily="18" charset="0"/>
                <a:cs typeface="Times New Roman" panose="02020603050405020304" pitchFamily="18" charset="0"/>
              </a:rPr>
              <a:t>Search engines often use single-document summarization to provide snippet summaries in search results, helping users decide which pages to visit.</a:t>
            </a:r>
          </a:p>
        </p:txBody>
      </p:sp>
    </p:spTree>
    <p:extLst>
      <p:ext uri="{BB962C8B-B14F-4D97-AF65-F5344CB8AC3E}">
        <p14:creationId xmlns:p14="http://schemas.microsoft.com/office/powerpoint/2010/main" val="26456939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82800"/>
            <a:ext cx="8686800" cy="563562"/>
          </a:xfrm>
        </p:spPr>
        <p:txBody>
          <a:bodyPr/>
          <a:lstStyle/>
          <a:p>
            <a:r>
              <a:rPr lang="en-IN" sz="2800" b="1" dirty="0">
                <a:latin typeface="Times New Roman" panose="02020603050405020304" pitchFamily="18" charset="0"/>
                <a:cs typeface="Times New Roman" panose="02020603050405020304" pitchFamily="18" charset="0"/>
              </a:rPr>
              <a:t>Ex of Single document Summarization</a:t>
            </a:r>
          </a:p>
        </p:txBody>
      </p:sp>
      <p:pic>
        <p:nvPicPr>
          <p:cNvPr id="4" name="Content Placeholder 3">
            <a:extLst>
              <a:ext uri="{FF2B5EF4-FFF2-40B4-BE49-F238E27FC236}">
                <a16:creationId xmlns:a16="http://schemas.microsoft.com/office/drawing/2014/main" id="{2B92271A-86A0-D1B9-2620-4A13DCF80285}"/>
              </a:ext>
            </a:extLst>
          </p:cNvPr>
          <p:cNvPicPr>
            <a:picLocks noGrp="1" noChangeAspect="1"/>
          </p:cNvPicPr>
          <p:nvPr>
            <p:ph idx="1"/>
          </p:nvPr>
        </p:nvPicPr>
        <p:blipFill>
          <a:blip r:embed="rId2"/>
          <a:stretch>
            <a:fillRect/>
          </a:stretch>
        </p:blipFill>
        <p:spPr>
          <a:xfrm>
            <a:off x="381000" y="1371600"/>
            <a:ext cx="8161727" cy="4800600"/>
          </a:xfrm>
          <a:prstGeom prst="rect">
            <a:avLst/>
          </a:prstGeom>
        </p:spPr>
      </p:pic>
    </p:spTree>
    <p:extLst>
      <p:ext uri="{BB962C8B-B14F-4D97-AF65-F5344CB8AC3E}">
        <p14:creationId xmlns:p14="http://schemas.microsoft.com/office/powerpoint/2010/main" val="2321040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09F1-F01D-0992-F37A-6D0BA884BA3E}"/>
              </a:ext>
            </a:extLst>
          </p:cNvPr>
          <p:cNvSpPr>
            <a:spLocks noGrp="1"/>
          </p:cNvSpPr>
          <p:nvPr>
            <p:ph type="title"/>
          </p:nvPr>
        </p:nvSpPr>
        <p:spPr>
          <a:xfrm>
            <a:off x="457200" y="92075"/>
            <a:ext cx="8229600" cy="639762"/>
          </a:xfrm>
        </p:spPr>
        <p:txBody>
          <a:bodyPr/>
          <a:lstStyle/>
          <a:p>
            <a:r>
              <a:rPr lang="en-IN" sz="2800" b="1" dirty="0">
                <a:latin typeface="Times New Roman" panose="02020603050405020304" pitchFamily="18" charset="0"/>
                <a:cs typeface="Times New Roman" panose="02020603050405020304" pitchFamily="18" charset="0"/>
              </a:rPr>
              <a:t>Single document summarization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69CE41-1839-C65F-C927-2B4AC0873FCD}"/>
              </a:ext>
            </a:extLst>
          </p:cNvPr>
          <p:cNvSpPr>
            <a:spLocks noGrp="1"/>
          </p:cNvSpPr>
          <p:nvPr>
            <p:ph idx="1"/>
          </p:nvPr>
        </p:nvSpPr>
        <p:spPr>
          <a:xfrm>
            <a:off x="228600" y="731838"/>
            <a:ext cx="8763000" cy="5440362"/>
          </a:xfrm>
        </p:spPr>
        <p:txBody>
          <a:bodyPr/>
          <a:lstStyle/>
          <a:p>
            <a:pPr algn="just">
              <a:lnSpc>
                <a:spcPct val="150000"/>
              </a:lnSpc>
            </a:pPr>
            <a:r>
              <a:rPr lang="en-IN" sz="1800" dirty="0">
                <a:latin typeface="Times New Roman" panose="02020603050405020304" pitchFamily="18" charset="0"/>
                <a:cs typeface="Times New Roman" panose="02020603050405020304" pitchFamily="18" charset="0"/>
              </a:rPr>
              <a:t>Single document summarization involves generating a condensed version of a single text document while retaining its main ideas and key details. This is commonly used in news articles, blog posts, and research papers.</a:t>
            </a:r>
            <a:endParaRPr lang="en-US" sz="18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Extractive Summarization:</a:t>
            </a:r>
            <a:endParaRPr lang="en-US" sz="18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800" dirty="0">
                <a:latin typeface="Times New Roman" panose="02020603050405020304" pitchFamily="18" charset="0"/>
                <a:cs typeface="Times New Roman" panose="02020603050405020304" pitchFamily="18" charset="0"/>
              </a:rPr>
              <a:t>Example: Given a news article about a recent political event, an extractive summarization model might select sentences like "The event took place on Monday" and "The president addressed the nation".</a:t>
            </a:r>
            <a:endParaRPr lang="en-US" sz="18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Abstractive Summarization:</a:t>
            </a:r>
            <a:endParaRPr lang="en-US" sz="18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800" dirty="0">
                <a:latin typeface="Times New Roman" panose="02020603050405020304" pitchFamily="18" charset="0"/>
                <a:cs typeface="Times New Roman" panose="02020603050405020304" pitchFamily="18" charset="0"/>
              </a:rPr>
              <a:t>Example: Using abstractive summarization, the model could generate a summary like "The president addressed the nation on Monday about the recent political event".</a:t>
            </a:r>
            <a:endParaRPr lang="en-US" sz="18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800" b="1" i="1" dirty="0">
                <a:latin typeface="Times New Roman" panose="02020603050405020304" pitchFamily="18" charset="0"/>
                <a:cs typeface="Times New Roman" panose="02020603050405020304" pitchFamily="18" charset="0"/>
              </a:rPr>
              <a:t>Hybrid Approaches:</a:t>
            </a:r>
            <a:endParaRPr lang="en-US" sz="18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800" dirty="0">
                <a:latin typeface="Times New Roman" panose="02020603050405020304" pitchFamily="18" charset="0"/>
                <a:cs typeface="Times New Roman" panose="02020603050405020304" pitchFamily="18" charset="0"/>
              </a:rPr>
              <a:t>Example: A hybrid model might extract the sentences "The event took place on Monday" and then rephrase it as "On Monday, the event occurred".</a:t>
            </a:r>
            <a:endParaRPr lang="en-US" sz="1800" dirty="0">
              <a:latin typeface="Times New Roman" panose="02020603050405020304" pitchFamily="18" charset="0"/>
              <a:cs typeface="Times New Roman" panose="02020603050405020304" pitchFamily="18" charset="0"/>
            </a:endParaRPr>
          </a:p>
          <a:p>
            <a:pPr>
              <a:lnSpc>
                <a:spcPct val="150000"/>
              </a:lnSpc>
            </a:pPr>
            <a:endParaRPr lang="en-US" sz="2800" dirty="0"/>
          </a:p>
        </p:txBody>
      </p:sp>
    </p:spTree>
    <p:extLst>
      <p:ext uri="{BB962C8B-B14F-4D97-AF65-F5344CB8AC3E}">
        <p14:creationId xmlns:p14="http://schemas.microsoft.com/office/powerpoint/2010/main" val="4280421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2C17-361F-E7AA-9943-91763724BCE5}"/>
              </a:ext>
            </a:extLst>
          </p:cNvPr>
          <p:cNvSpPr>
            <a:spLocks noGrp="1"/>
          </p:cNvSpPr>
          <p:nvPr>
            <p:ph type="title"/>
          </p:nvPr>
        </p:nvSpPr>
        <p:spPr>
          <a:xfrm>
            <a:off x="457200" y="274638"/>
            <a:ext cx="8229600" cy="715962"/>
          </a:xfrm>
        </p:spPr>
        <p:txBody>
          <a:bodyPr/>
          <a:lstStyle/>
          <a:p>
            <a:r>
              <a:rPr lang="en-US" sz="2800" b="1" dirty="0">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0F5FC714-F8B5-1005-3DFD-99DDA6A1B245}"/>
              </a:ext>
            </a:extLst>
          </p:cNvPr>
          <p:cNvSpPr>
            <a:spLocks noGrp="1"/>
          </p:cNvSpPr>
          <p:nvPr>
            <p:ph idx="1"/>
          </p:nvPr>
        </p:nvSpPr>
        <p:spPr>
          <a:xfrm>
            <a:off x="457200" y="1295400"/>
            <a:ext cx="8229600" cy="4830763"/>
          </a:xfrm>
        </p:spPr>
        <p:txBody>
          <a:bodyPr/>
          <a:lstStyle/>
          <a:p>
            <a:pPr marL="257175" indent="-257175" algn="just">
              <a:lnSpc>
                <a:spcPct val="107000"/>
              </a:lnSpc>
              <a:spcBef>
                <a:spcPts val="0"/>
              </a:spcBef>
              <a:spcAft>
                <a:spcPts val="0"/>
              </a:spcAft>
              <a:buSzPts val="1000"/>
              <a:buFont typeface="Symbol" panose="05050102010706020507" pitchFamily="18" charset="2"/>
              <a:buChar char=""/>
              <a:tabLst>
                <a:tab pos="342900" algn="l"/>
              </a:tabLst>
            </a:pPr>
            <a:r>
              <a:rPr lang="en-IN" sz="2400" b="1" i="1" dirty="0">
                <a:latin typeface="Times New Roman" panose="02020603050405020304" pitchFamily="18" charset="0"/>
                <a:cs typeface="Times New Roman" panose="02020603050405020304" pitchFamily="18" charset="0"/>
              </a:rPr>
              <a:t>Preservation of Meaning: </a:t>
            </a:r>
            <a:r>
              <a:rPr lang="en-IN" sz="2400" dirty="0">
                <a:latin typeface="Times New Roman" panose="02020603050405020304" pitchFamily="18" charset="0"/>
                <a:cs typeface="Times New Roman" panose="02020603050405020304" pitchFamily="18" charset="0"/>
              </a:rPr>
              <a:t>Abstractive summarization may struggle with ensuring that the generated summary accurately conveys the original meaning.</a:t>
            </a:r>
          </a:p>
          <a:p>
            <a:pPr marL="0" indent="0" algn="just">
              <a:lnSpc>
                <a:spcPct val="107000"/>
              </a:lnSpc>
              <a:spcBef>
                <a:spcPts val="0"/>
              </a:spcBef>
              <a:spcAft>
                <a:spcPts val="0"/>
              </a:spcAft>
              <a:buSzPts val="1000"/>
              <a:buNone/>
              <a:tabLst>
                <a:tab pos="342900" algn="l"/>
              </a:tabLst>
            </a:pPr>
            <a:endParaRPr lang="en-US" sz="2400" dirty="0">
              <a:latin typeface="Times New Roman" panose="02020603050405020304" pitchFamily="18" charset="0"/>
              <a:cs typeface="Times New Roman" panose="02020603050405020304" pitchFamily="18" charset="0"/>
            </a:endParaRPr>
          </a:p>
          <a:p>
            <a:pPr marL="257175" indent="-257175" algn="just">
              <a:lnSpc>
                <a:spcPct val="107000"/>
              </a:lnSpc>
              <a:spcBef>
                <a:spcPts val="0"/>
              </a:spcBef>
              <a:spcAft>
                <a:spcPts val="0"/>
              </a:spcAft>
              <a:buSzPts val="1000"/>
              <a:buFont typeface="Symbol" panose="05050102010706020507" pitchFamily="18" charset="2"/>
              <a:buChar char=""/>
              <a:tabLst>
                <a:tab pos="342900" algn="l"/>
              </a:tabLst>
            </a:pPr>
            <a:r>
              <a:rPr lang="en-IN" sz="2400" b="1" i="1" dirty="0">
                <a:latin typeface="Times New Roman" panose="02020603050405020304" pitchFamily="18" charset="0"/>
                <a:cs typeface="Times New Roman" panose="02020603050405020304" pitchFamily="18" charset="0"/>
              </a:rPr>
              <a:t>Fluency and Coherence: </a:t>
            </a:r>
            <a:r>
              <a:rPr lang="en-IN" sz="2400" dirty="0">
                <a:latin typeface="Times New Roman" panose="02020603050405020304" pitchFamily="18" charset="0"/>
                <a:cs typeface="Times New Roman" panose="02020603050405020304" pitchFamily="18" charset="0"/>
              </a:rPr>
              <a:t>Achieving natural-sounding summaries that flow well can be a challenge for abstractive methods.</a:t>
            </a:r>
          </a:p>
          <a:p>
            <a:pPr marL="257175" indent="-257175" algn="just">
              <a:lnSpc>
                <a:spcPct val="107000"/>
              </a:lnSpc>
              <a:spcBef>
                <a:spcPts val="0"/>
              </a:spcBef>
              <a:spcAft>
                <a:spcPts val="0"/>
              </a:spcAft>
              <a:buSzPts val="1000"/>
              <a:buFont typeface="Symbol" panose="05050102010706020507" pitchFamily="18" charset="2"/>
              <a:buChar char=""/>
              <a:tabLst>
                <a:tab pos="342900" algn="l"/>
              </a:tabLst>
            </a:pPr>
            <a:endParaRPr lang="en-US" sz="2400" dirty="0">
              <a:latin typeface="Times New Roman" panose="02020603050405020304" pitchFamily="18" charset="0"/>
              <a:cs typeface="Times New Roman" panose="02020603050405020304" pitchFamily="18" charset="0"/>
            </a:endParaRPr>
          </a:p>
          <a:p>
            <a:pPr marL="257175" indent="-257175" algn="just">
              <a:lnSpc>
                <a:spcPct val="107000"/>
              </a:lnSpc>
              <a:spcBef>
                <a:spcPts val="0"/>
              </a:spcBef>
              <a:spcAft>
                <a:spcPts val="0"/>
              </a:spcAft>
              <a:buSzPts val="1000"/>
              <a:buFont typeface="Symbol" panose="05050102010706020507" pitchFamily="18" charset="2"/>
              <a:buChar char=""/>
              <a:tabLst>
                <a:tab pos="342900" algn="l"/>
              </a:tabLst>
            </a:pPr>
            <a:r>
              <a:rPr lang="en-IN" sz="2400" b="1" i="1" dirty="0">
                <a:latin typeface="Times New Roman" panose="02020603050405020304" pitchFamily="18" charset="0"/>
                <a:cs typeface="Times New Roman" panose="02020603050405020304" pitchFamily="18" charset="0"/>
              </a:rPr>
              <a:t>Handling Specific Domains: </a:t>
            </a:r>
            <a:r>
              <a:rPr lang="en-IN" sz="2400" dirty="0">
                <a:latin typeface="Times New Roman" panose="02020603050405020304" pitchFamily="18" charset="0"/>
                <a:cs typeface="Times New Roman" panose="02020603050405020304" pitchFamily="18" charset="0"/>
              </a:rPr>
              <a:t>In specialized domains, adapting summarization techniques to understand and use domain-specific terminology is complex.</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285044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82800"/>
            <a:ext cx="8686800" cy="563562"/>
          </a:xfrm>
        </p:spPr>
        <p:txBody>
          <a:bodyPr/>
          <a:lstStyle/>
          <a:p>
            <a:r>
              <a:rPr lang="en-IN" sz="2800" b="1" dirty="0">
                <a:latin typeface="Times New Roman" panose="02020603050405020304" pitchFamily="18" charset="0"/>
                <a:cs typeface="Times New Roman" panose="02020603050405020304" pitchFamily="18" charset="0"/>
              </a:rPr>
              <a:t>Multi-document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14300" y="746362"/>
            <a:ext cx="8915400" cy="6359643"/>
          </a:xfrm>
        </p:spPr>
        <p:txBody>
          <a:bodyPr/>
          <a:lstStyle/>
          <a:p>
            <a:pPr algn="just">
              <a:lnSpc>
                <a:spcPct val="150000"/>
              </a:lnSpc>
            </a:pPr>
            <a:r>
              <a:rPr lang="en-US" sz="1600" b="1" i="1" dirty="0">
                <a:latin typeface="Times New Roman" panose="02020603050405020304" pitchFamily="18" charset="0"/>
                <a:cs typeface="Times New Roman" panose="02020603050405020304" pitchFamily="18" charset="0"/>
              </a:rPr>
              <a:t>Multi-Document Summarization:</a:t>
            </a:r>
          </a:p>
          <a:p>
            <a:pPr algn="just">
              <a:lnSpc>
                <a:spcPct val="150000"/>
              </a:lnSpc>
            </a:pPr>
            <a:r>
              <a:rPr lang="en-US" sz="1600" dirty="0">
                <a:latin typeface="Times New Roman" panose="02020603050405020304" pitchFamily="18" charset="0"/>
                <a:cs typeface="Times New Roman" panose="02020603050405020304" pitchFamily="18" charset="0"/>
              </a:rPr>
              <a:t>Multi-document summarization, in contrast, involves summarizing the content of multiple source documents. The objective is to </a:t>
            </a:r>
            <a:r>
              <a:rPr lang="en-US" sz="1600" b="1" dirty="0">
                <a:latin typeface="Times New Roman" panose="02020603050405020304" pitchFamily="18" charset="0"/>
                <a:cs typeface="Times New Roman" panose="02020603050405020304" pitchFamily="18" charset="0"/>
              </a:rPr>
              <a:t>aggregate, distill, and merge information </a:t>
            </a:r>
            <a:r>
              <a:rPr lang="en-US" sz="1600" dirty="0">
                <a:latin typeface="Times New Roman" panose="02020603050405020304" pitchFamily="18" charset="0"/>
                <a:cs typeface="Times New Roman" panose="02020603050405020304" pitchFamily="18" charset="0"/>
              </a:rPr>
              <a:t>from a collection of texts, such as a set of articles on a particular topic, multiple news reports about the same event, or a corpus of documents related to a specific subject. Multi-document summarization is used for several purposes:</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Aggregating Information: </a:t>
            </a:r>
            <a:r>
              <a:rPr lang="en-US" sz="1600" dirty="0">
                <a:latin typeface="Times New Roman" panose="02020603050405020304" pitchFamily="18" charset="0"/>
                <a:cs typeface="Times New Roman" panose="02020603050405020304" pitchFamily="18" charset="0"/>
              </a:rPr>
              <a:t>It aims to provide a comprehensive summary that captures the most important details from multiple source documents, ensuring that the main points from all documents are included.</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Redundancy Reduction: </a:t>
            </a:r>
            <a:r>
              <a:rPr lang="en-US" sz="1600" dirty="0">
                <a:latin typeface="Times New Roman" panose="02020603050405020304" pitchFamily="18" charset="0"/>
                <a:cs typeface="Times New Roman" panose="02020603050405020304" pitchFamily="18" charset="0"/>
              </a:rPr>
              <a:t>This technique addresses the issue of redundancy, ensuring that repetitive information found in multiple documents is summarized efficiently.</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Content Fusion: </a:t>
            </a:r>
            <a:r>
              <a:rPr lang="en-US" sz="1600" dirty="0">
                <a:latin typeface="Times New Roman" panose="02020603050405020304" pitchFamily="18" charset="0"/>
                <a:cs typeface="Times New Roman" panose="02020603050405020304" pitchFamily="18" charset="0"/>
              </a:rPr>
              <a:t>Information from different sources is often merged to create a coherent and informative summary that provides a more comprehensive view of the topic.</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Research and Analysis: </a:t>
            </a:r>
            <a:r>
              <a:rPr lang="en-US" sz="1600" dirty="0">
                <a:latin typeface="Times New Roman" panose="02020603050405020304" pitchFamily="18" charset="0"/>
                <a:cs typeface="Times New Roman" panose="02020603050405020304" pitchFamily="18" charset="0"/>
              </a:rPr>
              <a:t>Multi-document summarization is valuable for researchers, journalists, analysts, and anyone who needs to quickly understand and compare information from multiple sources.</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7371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182800"/>
            <a:ext cx="8686800" cy="563562"/>
          </a:xfrm>
        </p:spPr>
        <p:txBody>
          <a:bodyPr/>
          <a:lstStyle/>
          <a:p>
            <a:r>
              <a:rPr lang="en-IN" sz="2800" b="1" dirty="0">
                <a:latin typeface="Times New Roman" panose="02020603050405020304" pitchFamily="18" charset="0"/>
                <a:cs typeface="Times New Roman" panose="02020603050405020304" pitchFamily="18" charset="0"/>
              </a:rPr>
              <a:t>Ex of Multi document Summarization</a:t>
            </a:r>
          </a:p>
        </p:txBody>
      </p:sp>
      <p:pic>
        <p:nvPicPr>
          <p:cNvPr id="6" name="Picture 5">
            <a:extLst>
              <a:ext uri="{FF2B5EF4-FFF2-40B4-BE49-F238E27FC236}">
                <a16:creationId xmlns:a16="http://schemas.microsoft.com/office/drawing/2014/main" id="{3E7D9B07-DF8E-CABD-12CE-D81C558D2E47}"/>
              </a:ext>
            </a:extLst>
          </p:cNvPr>
          <p:cNvPicPr>
            <a:picLocks noChangeAspect="1"/>
          </p:cNvPicPr>
          <p:nvPr/>
        </p:nvPicPr>
        <p:blipFill>
          <a:blip r:embed="rId2"/>
          <a:stretch>
            <a:fillRect/>
          </a:stretch>
        </p:blipFill>
        <p:spPr>
          <a:xfrm>
            <a:off x="304430" y="1317780"/>
            <a:ext cx="8535140" cy="5540220"/>
          </a:xfrm>
          <a:prstGeom prst="rect">
            <a:avLst/>
          </a:prstGeom>
        </p:spPr>
      </p:pic>
    </p:spTree>
    <p:extLst>
      <p:ext uri="{BB962C8B-B14F-4D97-AF65-F5344CB8AC3E}">
        <p14:creationId xmlns:p14="http://schemas.microsoft.com/office/powerpoint/2010/main" val="30422145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9A9E-35C3-3312-B8C4-95847E2CFACF}"/>
              </a:ext>
            </a:extLst>
          </p:cNvPr>
          <p:cNvSpPr>
            <a:spLocks noGrp="1"/>
          </p:cNvSpPr>
          <p:nvPr>
            <p:ph type="title"/>
          </p:nvPr>
        </p:nvSpPr>
        <p:spPr>
          <a:xfrm>
            <a:off x="457200" y="-9427"/>
            <a:ext cx="8229600" cy="639762"/>
          </a:xfrm>
        </p:spPr>
        <p:txBody>
          <a:bodyPr/>
          <a:lstStyle/>
          <a:p>
            <a:pPr algn="ctr"/>
            <a:r>
              <a:rPr lang="en-IN" sz="2800" b="1" dirty="0">
                <a:latin typeface="Times New Roman" panose="02020603050405020304" pitchFamily="18" charset="0"/>
                <a:cs typeface="Times New Roman" panose="02020603050405020304" pitchFamily="18" charset="0"/>
              </a:rPr>
              <a:t>Multiple Document Summarization</a:t>
            </a:r>
            <a:endParaRPr lang="en-US" dirty="0"/>
          </a:p>
        </p:txBody>
      </p:sp>
      <p:sp>
        <p:nvSpPr>
          <p:cNvPr id="3" name="Content Placeholder 2">
            <a:extLst>
              <a:ext uri="{FF2B5EF4-FFF2-40B4-BE49-F238E27FC236}">
                <a16:creationId xmlns:a16="http://schemas.microsoft.com/office/drawing/2014/main" id="{298A06E9-01E8-1DD7-ED18-995F7A98F8F3}"/>
              </a:ext>
            </a:extLst>
          </p:cNvPr>
          <p:cNvSpPr>
            <a:spLocks noGrp="1"/>
          </p:cNvSpPr>
          <p:nvPr>
            <p:ph idx="1"/>
          </p:nvPr>
        </p:nvSpPr>
        <p:spPr>
          <a:xfrm>
            <a:off x="304800" y="630335"/>
            <a:ext cx="8610600" cy="5770465"/>
          </a:xfrm>
        </p:spPr>
        <p:txBody>
          <a:bodyPr/>
          <a:lstStyle/>
          <a:p>
            <a:pPr algn="just">
              <a:lnSpc>
                <a:spcPct val="150000"/>
              </a:lnSpc>
            </a:pPr>
            <a:r>
              <a:rPr lang="en-IN" sz="1600" dirty="0">
                <a:latin typeface="Times New Roman" panose="02020603050405020304" pitchFamily="18" charset="0"/>
                <a:cs typeface="Times New Roman" panose="02020603050405020304" pitchFamily="18" charset="0"/>
              </a:rPr>
              <a:t>Multiple document summarization involves condensing information from a collection of related documents. This is valuable for scenarios like news coverage of a major event, where multiple articles provide different perspectives.</a:t>
            </a:r>
            <a:endParaRPr lang="en-US" sz="16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600" b="1" i="1" dirty="0">
                <a:latin typeface="Times New Roman" panose="02020603050405020304" pitchFamily="18" charset="0"/>
                <a:cs typeface="Times New Roman" panose="02020603050405020304" pitchFamily="18" charset="0"/>
              </a:rPr>
              <a:t>Cluster-based Summarization:</a:t>
            </a:r>
            <a:endParaRPr lang="en-US" sz="16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Example: Given a set of news articles about a sports event, the system clusters articles by teams involved. It then generates summaries for each cluster, offering various viewpoints.</a:t>
            </a:r>
            <a:endParaRPr lang="en-US" sz="16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600" b="1" i="1" dirty="0">
                <a:latin typeface="Times New Roman" panose="02020603050405020304" pitchFamily="18" charset="0"/>
                <a:cs typeface="Times New Roman" panose="02020603050405020304" pitchFamily="18" charset="0"/>
              </a:rPr>
              <a:t>Graph-based Summarization:</a:t>
            </a:r>
            <a:endParaRPr lang="en-US" sz="16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Example: Documents are represented as nodes in a graph, with edges denoting similarity. Sentences with high centrality in the graph are selected for the summary, ensuring coverage of the main points.</a:t>
            </a:r>
            <a:endParaRPr lang="en-US" sz="1600" dirty="0">
              <a:latin typeface="Times New Roman" panose="02020603050405020304" pitchFamily="18" charset="0"/>
              <a:cs typeface="Times New Roman" panose="02020603050405020304" pitchFamily="18" charset="0"/>
            </a:endParaRPr>
          </a:p>
          <a:p>
            <a:pPr marL="257175" indent="-257175" algn="just">
              <a:lnSpc>
                <a:spcPct val="150000"/>
              </a:lnSpc>
              <a:spcBef>
                <a:spcPts val="0"/>
              </a:spcBef>
              <a:spcAft>
                <a:spcPts val="0"/>
              </a:spcAft>
              <a:tabLst>
                <a:tab pos="342900" algn="l"/>
              </a:tabLst>
            </a:pPr>
            <a:r>
              <a:rPr lang="en-IN" sz="1600" b="1" i="1" dirty="0">
                <a:latin typeface="Times New Roman" panose="02020603050405020304" pitchFamily="18" charset="0"/>
                <a:cs typeface="Times New Roman" panose="02020603050405020304" pitchFamily="18" charset="0"/>
              </a:rPr>
              <a:t>Centroid-based Summarization:</a:t>
            </a:r>
            <a:endParaRPr lang="en-US" sz="1600" b="1" i="1" dirty="0">
              <a:latin typeface="Times New Roman" panose="02020603050405020304" pitchFamily="18" charset="0"/>
              <a:cs typeface="Times New Roman" panose="02020603050405020304" pitchFamily="18" charset="0"/>
            </a:endParaRPr>
          </a:p>
          <a:p>
            <a:pPr marL="557213" lvl="1" indent="-214313" algn="just">
              <a:lnSpc>
                <a:spcPct val="150000"/>
              </a:lnSpc>
              <a:spcBef>
                <a:spcPts val="0"/>
              </a:spcBef>
              <a:spcAft>
                <a:spcPts val="0"/>
              </a:spcAft>
              <a:buSzPts val="1000"/>
              <a:buFont typeface="Symbol" panose="05050102010706020507" pitchFamily="18" charset="2"/>
              <a:buChar char=""/>
              <a:tabLst>
                <a:tab pos="685800" algn="l"/>
              </a:tabLst>
            </a:pPr>
            <a:r>
              <a:rPr lang="en-IN" sz="1600" dirty="0">
                <a:latin typeface="Times New Roman" panose="02020603050405020304" pitchFamily="18" charset="0"/>
                <a:cs typeface="Times New Roman" panose="02020603050405020304" pitchFamily="18" charset="0"/>
              </a:rPr>
              <a:t>Example: For a collection of product reviews, the centroid (average) of TF-IDF vectors is calculated. Sentences closest to this centroid, representing common sentiments, are chosen for the summary.</a:t>
            </a:r>
            <a:endParaRPr lang="en-US" sz="1600" dirty="0">
              <a:latin typeface="Times New Roman" panose="02020603050405020304" pitchFamily="18" charset="0"/>
              <a:cs typeface="Times New Roman" panose="02020603050405020304" pitchFamily="18" charset="0"/>
            </a:endParaRPr>
          </a:p>
          <a:p>
            <a:pPr>
              <a:lnSpc>
                <a:spcPct val="150000"/>
              </a:lnSpc>
            </a:pPr>
            <a:endParaRPr lang="en-US" sz="2400" dirty="0"/>
          </a:p>
        </p:txBody>
      </p:sp>
    </p:spTree>
    <p:extLst>
      <p:ext uri="{BB962C8B-B14F-4D97-AF65-F5344CB8AC3E}">
        <p14:creationId xmlns:p14="http://schemas.microsoft.com/office/powerpoint/2010/main" val="1441525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00E3-7287-D865-00FC-4CEDA68DB6A3}"/>
              </a:ext>
            </a:extLst>
          </p:cNvPr>
          <p:cNvSpPr>
            <a:spLocks noGrp="1"/>
          </p:cNvSpPr>
          <p:nvPr>
            <p:ph type="title"/>
          </p:nvPr>
        </p:nvSpPr>
        <p:spPr>
          <a:xfrm>
            <a:off x="457200" y="274638"/>
            <a:ext cx="8229600" cy="563562"/>
          </a:xfrm>
        </p:spPr>
        <p:txBody>
          <a:bodyPr/>
          <a:lstStyle/>
          <a:p>
            <a:pPr algn="ctr"/>
            <a:r>
              <a:rPr lang="en-US" sz="2800" b="1" dirty="0">
                <a:latin typeface="Times New Roman" panose="02020603050405020304" pitchFamily="18" charset="0"/>
                <a:cs typeface="Times New Roman" panose="02020603050405020304" pitchFamily="18" charset="0"/>
              </a:rPr>
              <a:t>Question and Answering</a:t>
            </a:r>
          </a:p>
        </p:txBody>
      </p:sp>
      <p:sp>
        <p:nvSpPr>
          <p:cNvPr id="3" name="Content Placeholder 2">
            <a:extLst>
              <a:ext uri="{FF2B5EF4-FFF2-40B4-BE49-F238E27FC236}">
                <a16:creationId xmlns:a16="http://schemas.microsoft.com/office/drawing/2014/main" id="{6A3CCC03-5C54-43B5-07F7-82D35A1C7B60}"/>
              </a:ext>
            </a:extLst>
          </p:cNvPr>
          <p:cNvSpPr>
            <a:spLocks noGrp="1"/>
          </p:cNvSpPr>
          <p:nvPr>
            <p:ph idx="1"/>
          </p:nvPr>
        </p:nvSpPr>
        <p:spPr>
          <a:xfrm>
            <a:off x="412812" y="990600"/>
            <a:ext cx="8426388" cy="4880314"/>
          </a:xfrm>
        </p:spPr>
        <p:txBody>
          <a:bodyPr>
            <a:noAutofit/>
          </a:bodyPr>
          <a:lstStyle/>
          <a:p>
            <a:pPr marL="0" indent="0" algn="just">
              <a:lnSpc>
                <a:spcPct val="107000"/>
              </a:lnSpc>
              <a:spcBef>
                <a:spcPts val="0"/>
              </a:spcBef>
              <a:spcAft>
                <a:spcPts val="1125"/>
              </a:spcAft>
              <a:buNone/>
            </a:pP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Question answering (QA) is a subfield of Natural Language Processing (NLP) that focuses on developing systems capable of understanding and generating responses to questions posed in natural language. QA systems can be categorized into two main types:</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tabLst>
                <a:tab pos="342900" algn="l"/>
              </a:tabLst>
            </a:pPr>
            <a:r>
              <a:rPr lang="en-IN" sz="18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Retrieval-based QA</a:t>
            </a: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557213" lvl="1" indent="-214313" algn="just">
              <a:lnSpc>
                <a:spcPct val="107000"/>
              </a:lnSpc>
              <a:spcBef>
                <a:spcPts val="0"/>
              </a:spcBef>
              <a:spcAft>
                <a:spcPts val="0"/>
              </a:spcAft>
              <a:buSzPts val="1000"/>
              <a:buFont typeface="Symbol" panose="05050102010706020507" pitchFamily="18" charset="2"/>
              <a:buChar char=""/>
              <a:tabLst>
                <a:tab pos="685800" algn="l"/>
              </a:tabLst>
            </a:pP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 retrieval-based QA, the system searches for predefined answers from a database or a set of documents. When a question is asked, the system matches it with similar questions or extracts relevant information from the database to provide an answer.</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07000"/>
              </a:lnSpc>
              <a:spcBef>
                <a:spcPts val="0"/>
              </a:spcBef>
              <a:spcAft>
                <a:spcPts val="0"/>
              </a:spcAft>
            </a:pPr>
            <a:r>
              <a:rPr lang="en-IN" sz="18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Example</a:t>
            </a: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 frequently asked questions (FAQ) chatbot that matches user questions to predefined answers based on keywords or similarity.</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tabLst>
                <a:tab pos="342900" algn="l"/>
              </a:tabLst>
            </a:pPr>
            <a:r>
              <a:rPr lang="en-IN" sz="18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Generative-based QA</a:t>
            </a: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557213" lvl="1" indent="-214313" algn="just">
              <a:lnSpc>
                <a:spcPct val="107000"/>
              </a:lnSpc>
              <a:spcBef>
                <a:spcPts val="0"/>
              </a:spcBef>
              <a:spcAft>
                <a:spcPts val="0"/>
              </a:spcAft>
              <a:buSzPts val="1000"/>
              <a:buFont typeface="Symbol" panose="05050102010706020507" pitchFamily="18" charset="2"/>
              <a:buChar char=""/>
              <a:tabLst>
                <a:tab pos="685800" algn="l"/>
              </a:tabLst>
            </a:pP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Generative-based QA models generate answers from scratch based on the understanding of the question. These models employ techniques like natural language understanding, context analysis, and language generation to provide responses.</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07000"/>
              </a:lnSpc>
              <a:spcBef>
                <a:spcPts val="0"/>
              </a:spcBef>
              <a:spcAft>
                <a:spcPts val="0"/>
              </a:spcAft>
            </a:pPr>
            <a:r>
              <a:rPr lang="en-IN" sz="18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Example</a:t>
            </a: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 chatbot that uses a language model to understand the intent of the question and generate a response in natural language.</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91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563562"/>
          </a:xfrm>
        </p:spPr>
        <p:txBody>
          <a:bodyPr/>
          <a:lstStyle/>
          <a:p>
            <a:r>
              <a:rPr lang="en-IN" b="1" dirty="0">
                <a:latin typeface="Times New Roman" panose="02020603050405020304" pitchFamily="18" charset="0"/>
                <a:cs typeface="Times New Roman" panose="02020603050405020304" pitchFamily="18" charset="0"/>
              </a:rPr>
              <a:t>How does IE works?</a:t>
            </a: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14300" y="741097"/>
            <a:ext cx="89154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To understand the mechanics of Information Extraction NLP algorithms, we should </a:t>
            </a:r>
            <a:r>
              <a:rPr lang="en-US" sz="2400" b="1" i="1" dirty="0">
                <a:latin typeface="Times New Roman" panose="02020603050405020304" pitchFamily="18" charset="0"/>
                <a:cs typeface="Times New Roman" panose="02020603050405020304" pitchFamily="18" charset="0"/>
              </a:rPr>
              <a:t>understand the kind of data </a:t>
            </a:r>
            <a:r>
              <a:rPr lang="en-US" sz="2400" dirty="0">
                <a:latin typeface="Times New Roman" panose="02020603050405020304" pitchFamily="18" charset="0"/>
                <a:cs typeface="Times New Roman" panose="02020603050405020304" pitchFamily="18" charset="0"/>
              </a:rPr>
              <a:t>we are working on. This will help us to sort out the information we want to extract from the unstructured data. For example, for invoice related information, the algorithm should understand the invoice items, company name, billing address etc. While working on medical reports, it should identify and extract patient names, drug information, and other general reports.</a:t>
            </a:r>
          </a:p>
          <a:p>
            <a:pPr algn="just">
              <a:lnSpc>
                <a:spcPct val="150000"/>
              </a:lnSpc>
            </a:pPr>
            <a:r>
              <a:rPr lang="en-US" sz="2400" dirty="0">
                <a:latin typeface="Times New Roman" panose="02020603050405020304" pitchFamily="18" charset="0"/>
                <a:cs typeface="Times New Roman" panose="02020603050405020304" pitchFamily="18" charset="0"/>
              </a:rPr>
              <a:t>After curating the data, we’ll then start applying the information extraction NLP techniques, to process and build models around the data.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6364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D805-D41A-25E9-0B41-995000BFCD8A}"/>
              </a:ext>
            </a:extLst>
          </p:cNvPr>
          <p:cNvSpPr>
            <a:spLocks noGrp="1"/>
          </p:cNvSpPr>
          <p:nvPr>
            <p:ph type="title"/>
          </p:nvPr>
        </p:nvSpPr>
        <p:spPr>
          <a:xfrm>
            <a:off x="836997" y="381000"/>
            <a:ext cx="7470005" cy="625020"/>
          </a:xfrm>
        </p:spPr>
        <p:txBody>
          <a:bodyPr/>
          <a:lstStyle/>
          <a:p>
            <a:pPr algn="ctr"/>
            <a:r>
              <a:rPr lang="en-US" sz="2800" b="1"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89041DD2-4A98-EC9B-6B78-2914B376AA79}"/>
              </a:ext>
            </a:extLst>
          </p:cNvPr>
          <p:cNvSpPr>
            <a:spLocks noGrp="1"/>
          </p:cNvSpPr>
          <p:nvPr>
            <p:ph idx="1"/>
          </p:nvPr>
        </p:nvSpPr>
        <p:spPr>
          <a:xfrm>
            <a:off x="304800" y="1143000"/>
            <a:ext cx="8686800" cy="3953581"/>
          </a:xfrm>
        </p:spPr>
        <p:txBody>
          <a:bodyPr>
            <a:noAutofit/>
          </a:bodyPr>
          <a:lstStyle/>
          <a:p>
            <a:pPr marL="0" indent="0" algn="just">
              <a:lnSpc>
                <a:spcPct val="107000"/>
              </a:lnSpc>
              <a:spcBef>
                <a:spcPts val="1125"/>
              </a:spcBef>
              <a:spcAft>
                <a:spcPts val="1125"/>
              </a:spcAft>
              <a:buNone/>
            </a:pPr>
            <a:r>
              <a:rPr lang="en-IN" sz="2000" b="1" i="1" kern="0" dirty="0">
                <a:solidFill>
                  <a:srgbClr val="000000"/>
                </a:solidFill>
                <a:latin typeface="Times New Roman" panose="02020603050405020304" pitchFamily="18" charset="0"/>
                <a:cs typeface="Times New Roman" panose="02020603050405020304" pitchFamily="18" charset="0"/>
              </a:rPr>
              <a:t>User</a:t>
            </a:r>
            <a:r>
              <a:rPr lang="en-IN" sz="2000" kern="0" dirty="0">
                <a:solidFill>
                  <a:srgbClr val="000000"/>
                </a:solidFill>
                <a:latin typeface="Times New Roman" panose="02020603050405020304" pitchFamily="18" charset="0"/>
                <a:cs typeface="Times New Roman" panose="02020603050405020304" pitchFamily="18" charset="0"/>
              </a:rPr>
              <a:t>: "What is the capital of France?"</a:t>
            </a:r>
            <a:endParaRPr lang="en-US" sz="2000"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1125"/>
              </a:spcBef>
              <a:spcAft>
                <a:spcPts val="1125"/>
              </a:spcAft>
              <a:buNone/>
            </a:pPr>
            <a:r>
              <a:rPr lang="en-IN" sz="2000" b="1" i="1" kern="0" dirty="0">
                <a:solidFill>
                  <a:srgbClr val="000000"/>
                </a:solidFill>
                <a:latin typeface="Times New Roman" panose="02020603050405020304" pitchFamily="18" charset="0"/>
                <a:cs typeface="Times New Roman" panose="02020603050405020304" pitchFamily="18" charset="0"/>
              </a:rPr>
              <a:t>Retrieval-based QA:</a:t>
            </a:r>
            <a:endParaRPr lang="en-US" sz="2000" b="1" i="1"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0"/>
              </a:spcBef>
              <a:spcAft>
                <a:spcPts val="0"/>
              </a:spcAft>
              <a:buSzPts val="1000"/>
              <a:buNone/>
              <a:tabLst>
                <a:tab pos="342900" algn="l"/>
              </a:tabLst>
            </a:pPr>
            <a:r>
              <a:rPr lang="en-IN" sz="2000" kern="0" dirty="0">
                <a:solidFill>
                  <a:srgbClr val="000000"/>
                </a:solidFill>
                <a:latin typeface="Times New Roman" panose="02020603050405020304" pitchFamily="18" charset="0"/>
                <a:cs typeface="Times New Roman" panose="02020603050405020304" pitchFamily="18" charset="0"/>
              </a:rPr>
              <a:t>System: "The capital of France is Paris."</a:t>
            </a:r>
            <a:endParaRPr lang="en-US" sz="2000"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1125"/>
              </a:spcBef>
              <a:spcAft>
                <a:spcPts val="1125"/>
              </a:spcAft>
              <a:buNone/>
            </a:pPr>
            <a:r>
              <a:rPr lang="en-IN" sz="2000" b="1" i="1" kern="0" dirty="0">
                <a:solidFill>
                  <a:srgbClr val="000000"/>
                </a:solidFill>
                <a:latin typeface="Times New Roman" panose="02020603050405020304" pitchFamily="18" charset="0"/>
                <a:cs typeface="Times New Roman" panose="02020603050405020304" pitchFamily="18" charset="0"/>
              </a:rPr>
              <a:t>Generative-based QA:</a:t>
            </a:r>
            <a:endParaRPr lang="en-US" sz="2000" b="1" i="1"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0"/>
              </a:spcBef>
              <a:spcAft>
                <a:spcPts val="0"/>
              </a:spcAft>
              <a:buSzPts val="1000"/>
              <a:buNone/>
              <a:tabLst>
                <a:tab pos="342900" algn="l"/>
              </a:tabLst>
            </a:pPr>
            <a:r>
              <a:rPr lang="en-IN" sz="2000" kern="0" dirty="0">
                <a:solidFill>
                  <a:srgbClr val="000000"/>
                </a:solidFill>
                <a:latin typeface="Times New Roman" panose="02020603050405020304" pitchFamily="18" charset="0"/>
                <a:cs typeface="Times New Roman" panose="02020603050405020304" pitchFamily="18" charset="0"/>
              </a:rPr>
              <a:t>System: "The capital of France is Paris."</a:t>
            </a:r>
            <a:endParaRPr lang="en-US" sz="2000"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1125"/>
              </a:spcBef>
              <a:spcAft>
                <a:spcPts val="1125"/>
              </a:spcAft>
              <a:buNone/>
            </a:pPr>
            <a:r>
              <a:rPr lang="en-IN" sz="2000" kern="0" dirty="0">
                <a:solidFill>
                  <a:srgbClr val="000000"/>
                </a:solidFill>
                <a:latin typeface="Times New Roman" panose="02020603050405020304" pitchFamily="18" charset="0"/>
                <a:cs typeface="Times New Roman" panose="02020603050405020304" pitchFamily="18" charset="0"/>
              </a:rPr>
              <a:t>QA systems can be applied in various domains, including customer support, information retrieval, educational platforms, and more. They can range from simple rule-based systems to advanced machine learning models like transformers.</a:t>
            </a:r>
            <a:endParaRPr lang="en-US" sz="2000" kern="0" dirty="0">
              <a:solidFill>
                <a:srgbClr val="000000"/>
              </a:solidFill>
              <a:latin typeface="Times New Roman" panose="02020603050405020304" pitchFamily="18" charset="0"/>
              <a:cs typeface="Times New Roman" panose="02020603050405020304" pitchFamily="18" charset="0"/>
            </a:endParaRPr>
          </a:p>
          <a:p>
            <a:pPr marL="0" indent="0" algn="just">
              <a:lnSpc>
                <a:spcPct val="107000"/>
              </a:lnSpc>
              <a:spcBef>
                <a:spcPts val="1125"/>
              </a:spcBef>
              <a:spcAft>
                <a:spcPts val="375"/>
              </a:spcAft>
              <a:buNone/>
            </a:pPr>
            <a:r>
              <a:rPr lang="en-IN" sz="2000" kern="0" dirty="0">
                <a:solidFill>
                  <a:srgbClr val="000000"/>
                </a:solidFill>
                <a:latin typeface="Times New Roman" panose="02020603050405020304" pitchFamily="18" charset="0"/>
                <a:cs typeface="Times New Roman" panose="02020603050405020304" pitchFamily="18" charset="0"/>
              </a:rPr>
              <a:t>QA systems play a crucial role in automating responses to common queries, enhancing user experiences, and improving the efficiency of customer service operations in a wide range of applications.</a:t>
            </a:r>
            <a:endParaRPr lang="en-US" sz="2000" kern="0" dirty="0">
              <a:solidFill>
                <a:srgbClr val="000000"/>
              </a:solidFill>
              <a:latin typeface="Times New Roman" panose="02020603050405020304" pitchFamily="18" charset="0"/>
              <a:cs typeface="Times New Roman" panose="02020603050405020304" pitchFamily="18" charset="0"/>
            </a:endParaRPr>
          </a:p>
          <a:p>
            <a:pPr algn="just"/>
            <a:endParaRPr lang="en-US"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6271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Introduction to Chatbot Applications</a:t>
            </a:r>
            <a:br>
              <a:rPr lang="en-IN" sz="4400" dirty="0">
                <a:solidFill>
                  <a:schemeClr val="tx1"/>
                </a:solidFill>
                <a:latin typeface="Times New Roman" panose="02020603050405020304" pitchFamily="18" charset="0"/>
                <a:cs typeface="Times New Roman" panose="02020603050405020304" pitchFamily="18" charset="0"/>
              </a:rPr>
            </a:br>
            <a:br>
              <a:rPr lang="en-US" sz="4400" dirty="0">
                <a:solidFill>
                  <a:schemeClr val="tx1"/>
                </a:solidFill>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54992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188945" y="0"/>
            <a:ext cx="8766110" cy="762000"/>
          </a:xfrm>
        </p:spPr>
        <p:txBody>
          <a:bodyPr/>
          <a:lstStyle/>
          <a:p>
            <a:r>
              <a:rPr lang="en-IN" sz="4000" b="1" dirty="0">
                <a:latin typeface="Times New Roman" panose="02020603050405020304" pitchFamily="18" charset="0"/>
                <a:cs typeface="Times New Roman" panose="02020603050405020304" pitchFamily="18" charset="0"/>
              </a:rPr>
              <a:t>Introductions to Chatbot Application</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188945" y="838200"/>
            <a:ext cx="8766110" cy="5638800"/>
          </a:xfrm>
        </p:spPr>
        <p:txBody>
          <a:bodyPr>
            <a:normAutofit fontScale="70000" lnSpcReduction="20000"/>
          </a:bodyPr>
          <a:lstStyle/>
          <a:p>
            <a:pPr algn="just">
              <a:lnSpc>
                <a:spcPct val="170000"/>
              </a:lnSpc>
            </a:pPr>
            <a:r>
              <a:rPr lang="en-US" dirty="0">
                <a:latin typeface="Times New Roman" panose="02020603050405020304" pitchFamily="18" charset="0"/>
                <a:cs typeface="Times New Roman" panose="02020603050405020304" pitchFamily="18" charset="0"/>
              </a:rPr>
              <a:t>This topics is about a conversation with AI today. </a:t>
            </a:r>
          </a:p>
          <a:p>
            <a:pPr algn="just">
              <a:lnSpc>
                <a:spcPct val="170000"/>
              </a:lnSpc>
            </a:pPr>
            <a:r>
              <a:rPr lang="en-US" dirty="0">
                <a:latin typeface="Times New Roman" panose="02020603050405020304" pitchFamily="18" charset="0"/>
                <a:cs typeface="Times New Roman" panose="02020603050405020304" pitchFamily="18" charset="0"/>
              </a:rPr>
              <a:t>To have a conversation with your AI, need a few pre-trained tools which can help you build an AI chatbot system.</a:t>
            </a:r>
          </a:p>
          <a:p>
            <a:pPr algn="just">
              <a:lnSpc>
                <a:spcPct val="170000"/>
              </a:lnSpc>
            </a:pPr>
            <a:r>
              <a:rPr lang="en-US" dirty="0">
                <a:latin typeface="Times New Roman" panose="02020603050405020304" pitchFamily="18" charset="0"/>
                <a:cs typeface="Times New Roman" panose="02020603050405020304" pitchFamily="18" charset="0"/>
              </a:rPr>
              <a:t>This topic guides you to combine speech recognition processes with an artificial intelligence algorithm.</a:t>
            </a:r>
          </a:p>
          <a:p>
            <a:pPr algn="just">
              <a:lnSpc>
                <a:spcPct val="170000"/>
              </a:lnSpc>
            </a:pPr>
            <a:r>
              <a:rPr lang="en-US" dirty="0">
                <a:latin typeface="Times New Roman" panose="02020603050405020304" pitchFamily="18" charset="0"/>
                <a:cs typeface="Times New Roman" panose="02020603050405020304" pitchFamily="18" charset="0"/>
              </a:rPr>
              <a:t>Natural Language Processing or NLP is a prerequisite for this project.</a:t>
            </a:r>
          </a:p>
          <a:p>
            <a:pPr algn="just">
              <a:lnSpc>
                <a:spcPct val="170000"/>
              </a:lnSpc>
            </a:pPr>
            <a:r>
              <a:rPr lang="en-US" dirty="0">
                <a:latin typeface="Times New Roman" panose="02020603050405020304" pitchFamily="18" charset="0"/>
                <a:cs typeface="Times New Roman" panose="02020603050405020304" pitchFamily="18" charset="0"/>
              </a:rPr>
              <a:t> NLP allows computers and algorithms to understand human interactions via various languages.</a:t>
            </a:r>
          </a:p>
          <a:p>
            <a:pPr algn="just">
              <a:lnSpc>
                <a:spcPct val="170000"/>
              </a:lnSpc>
            </a:pPr>
            <a:r>
              <a:rPr lang="en-US" dirty="0">
                <a:latin typeface="Times New Roman" panose="02020603050405020304" pitchFamily="18" charset="0"/>
                <a:cs typeface="Times New Roman" panose="02020603050405020304" pitchFamily="18" charset="0"/>
              </a:rPr>
              <a:t> In order to process a large amount of natural language data, an AI will definitely need NLP or Natural Language Processing.</a:t>
            </a:r>
          </a:p>
          <a:p>
            <a:pPr algn="just">
              <a:lnSpc>
                <a:spcPct val="170000"/>
              </a:lnSpc>
            </a:pPr>
            <a:endParaRPr lang="en-IN" dirty="0"/>
          </a:p>
        </p:txBody>
      </p:sp>
    </p:spTree>
    <p:extLst>
      <p:ext uri="{BB962C8B-B14F-4D97-AF65-F5344CB8AC3E}">
        <p14:creationId xmlns:p14="http://schemas.microsoft.com/office/powerpoint/2010/main" val="4284619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4926"/>
            <a:ext cx="8229600" cy="820705"/>
          </a:xfrm>
        </p:spPr>
        <p:txBody>
          <a:bodyPr/>
          <a:lstStyle/>
          <a:p>
            <a:r>
              <a:rPr lang="en-IN" sz="4000" b="1" dirty="0">
                <a:latin typeface="Times New Roman" panose="02020603050405020304" pitchFamily="18" charset="0"/>
                <a:cs typeface="Times New Roman" panose="02020603050405020304" pitchFamily="18" charset="0"/>
              </a:rPr>
              <a:t>What is Chatbot?</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20994" y="909474"/>
            <a:ext cx="5976257" cy="4805526"/>
          </a:xfrm>
        </p:spPr>
        <p:txBody>
          <a:bodyPr/>
          <a:lstStyle/>
          <a:p>
            <a:pPr algn="just"/>
            <a:r>
              <a:rPr lang="en-US" sz="2400" dirty="0">
                <a:latin typeface="Times New Roman" panose="02020603050405020304" pitchFamily="18" charset="0"/>
                <a:cs typeface="Times New Roman" panose="02020603050405020304" pitchFamily="18" charset="0"/>
              </a:rPr>
              <a:t>A chatbot (conversational interface, AI agent) is a computer program that can understand human language and converse with a user via a website or a messaging app. </a:t>
            </a:r>
          </a:p>
          <a:p>
            <a:pPr algn="just"/>
            <a:r>
              <a:rPr lang="en-US" sz="2400" dirty="0">
                <a:latin typeface="Times New Roman" panose="02020603050405020304" pitchFamily="18" charset="0"/>
                <a:cs typeface="Times New Roman" panose="02020603050405020304" pitchFamily="18" charset="0"/>
              </a:rPr>
              <a:t>Chatbots can handle various tasks online — from answering simple questions and scheduling calls to gathering customer feedback.</a:t>
            </a:r>
          </a:p>
          <a:p>
            <a:pPr algn="just"/>
            <a:r>
              <a:rPr lang="en-US" sz="2400" dirty="0">
                <a:latin typeface="Times New Roman" panose="02020603050405020304" pitchFamily="18" charset="0"/>
                <a:cs typeface="Times New Roman" panose="02020603050405020304" pitchFamily="18" charset="0"/>
              </a:rPr>
              <a:t>Brands use bots to automate their business processes, speed up customer service, and lower support costs.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C1BDEC-E881-BCE5-577B-477654946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878" y="2209800"/>
            <a:ext cx="3009122" cy="1916211"/>
          </a:xfrm>
          <a:prstGeom prst="rect">
            <a:avLst/>
          </a:prstGeom>
        </p:spPr>
      </p:pic>
    </p:spTree>
    <p:extLst>
      <p:ext uri="{BB962C8B-B14F-4D97-AF65-F5344CB8AC3E}">
        <p14:creationId xmlns:p14="http://schemas.microsoft.com/office/powerpoint/2010/main" val="19984497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0"/>
            <a:ext cx="8229600" cy="762000"/>
          </a:xfrm>
        </p:spPr>
        <p:txBody>
          <a:bodyPr/>
          <a:lstStyle/>
          <a:p>
            <a:r>
              <a:rPr lang="en-IN" sz="4000" b="1" dirty="0">
                <a:latin typeface="Times New Roman" panose="02020603050405020304" pitchFamily="18" charset="0"/>
                <a:cs typeface="Times New Roman" panose="02020603050405020304" pitchFamily="18" charset="0"/>
              </a:rPr>
              <a:t>Chatbot Introductions</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100304" y="762000"/>
            <a:ext cx="8943392" cy="3263504"/>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A chatbot is a software program for simulating intelligent conversations with human using rules or artificial intelligence.</a:t>
            </a:r>
          </a:p>
          <a:p>
            <a:pPr algn="just">
              <a:lnSpc>
                <a:spcPct val="150000"/>
              </a:lnSpc>
            </a:pPr>
            <a:r>
              <a:rPr lang="en-US" sz="2800" dirty="0">
                <a:latin typeface="Times New Roman" panose="02020603050405020304" pitchFamily="18" charset="0"/>
                <a:cs typeface="Times New Roman" panose="02020603050405020304" pitchFamily="18" charset="0"/>
              </a:rPr>
              <a:t> Users interact with the chatbot via conversational interface through written or spoken text. </a:t>
            </a:r>
          </a:p>
          <a:p>
            <a:pPr algn="just">
              <a:lnSpc>
                <a:spcPct val="150000"/>
              </a:lnSpc>
            </a:pPr>
            <a:r>
              <a:rPr lang="en-US" sz="2800" dirty="0">
                <a:latin typeface="Times New Roman" panose="02020603050405020304" pitchFamily="18" charset="0"/>
                <a:cs typeface="Times New Roman" panose="02020603050405020304" pitchFamily="18" charset="0"/>
              </a:rPr>
              <a:t>Chatbots can live in messaging platforms like Slack, Facebook Messenger and Telegram and serve many purposes – ordering products, knowing about weather and managing your finance among other things.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2253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90194" y="66151"/>
            <a:ext cx="8229600" cy="639762"/>
          </a:xfrm>
        </p:spPr>
        <p:txBody>
          <a:bodyPr/>
          <a:lstStyle/>
          <a:p>
            <a:r>
              <a:rPr lang="en-IN" sz="4000" b="1" dirty="0">
                <a:latin typeface="Times New Roman" panose="02020603050405020304" pitchFamily="18" charset="0"/>
                <a:cs typeface="Times New Roman" panose="02020603050405020304" pitchFamily="18" charset="0"/>
              </a:rPr>
              <a:t>Chatbots Vs Bots</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370788" y="1066800"/>
            <a:ext cx="8382000" cy="4525963"/>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A chatbot is a conversational interface that communicates with users via text or voice. </a:t>
            </a:r>
          </a:p>
          <a:p>
            <a:pPr algn="just">
              <a:lnSpc>
                <a:spcPct val="150000"/>
              </a:lnSpc>
            </a:pPr>
            <a:r>
              <a:rPr lang="en-US" dirty="0">
                <a:latin typeface="Times New Roman" panose="02020603050405020304" pitchFamily="18" charset="0"/>
                <a:cs typeface="Times New Roman" panose="02020603050405020304" pitchFamily="18" charset="0"/>
              </a:rPr>
              <a:t>On the other hand, the bot is a type of software that automates repetitive tasks like searching for information and adding it to sites, but it doesn’t chat with users.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304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31993"/>
            <a:ext cx="8229600" cy="673586"/>
          </a:xfrm>
        </p:spPr>
        <p:txBody>
          <a:bodyPr/>
          <a:lstStyle/>
          <a:p>
            <a:r>
              <a:rPr lang="en-IN" b="1" dirty="0">
                <a:latin typeface="Times New Roman" panose="02020603050405020304" pitchFamily="18" charset="0"/>
                <a:cs typeface="Times New Roman" panose="02020603050405020304" pitchFamily="18" charset="0"/>
              </a:rPr>
              <a:t>Types of Chatbots</a:t>
            </a:r>
            <a:endParaRPr lang="en-IN" dirty="0"/>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37323" y="641593"/>
            <a:ext cx="9106678" cy="5911607"/>
          </a:xfrm>
        </p:spPr>
        <p:txBody>
          <a:bodyPr>
            <a:normAutofit fontScale="92500"/>
          </a:bodyPr>
          <a:lstStyle/>
          <a:p>
            <a:pPr algn="just">
              <a:lnSpc>
                <a:spcPct val="170000"/>
              </a:lnSpc>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Text-based chatbot</a:t>
            </a:r>
            <a:r>
              <a:rPr lang="en-US" sz="2000" dirty="0">
                <a:latin typeface="Times New Roman" panose="02020603050405020304" pitchFamily="18" charset="0"/>
                <a:cs typeface="Times New Roman" panose="02020603050405020304" pitchFamily="18" charset="0"/>
              </a:rPr>
              <a:t>: In a text-based chatbot, a bot answers the user’s questions via a text interface.</a:t>
            </a:r>
          </a:p>
          <a:p>
            <a:pPr algn="just">
              <a:lnSpc>
                <a:spcPct val="170000"/>
              </a:lnSpc>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Voice-based chatbot</a:t>
            </a:r>
            <a:r>
              <a:rPr lang="en-US" sz="2000" dirty="0">
                <a:latin typeface="Times New Roman" panose="02020603050405020304" pitchFamily="18" charset="0"/>
                <a:cs typeface="Times New Roman" panose="02020603050405020304" pitchFamily="18" charset="0"/>
              </a:rPr>
              <a:t>: In a voice or speech-based chatbot, a bot answers the user’s questions via a human voice interface.</a:t>
            </a:r>
          </a:p>
          <a:p>
            <a:pPr algn="just">
              <a:lnSpc>
                <a:spcPct val="17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Traditional chatbots</a:t>
            </a:r>
            <a:r>
              <a:rPr lang="en-US" sz="2000" dirty="0">
                <a:latin typeface="Times New Roman" panose="02020603050405020304" pitchFamily="18" charset="0"/>
                <a:cs typeface="Times New Roman" panose="02020603050405020304" pitchFamily="18" charset="0"/>
              </a:rPr>
              <a:t>: They are driven by system and automation, mainly through scripts with minimal functionality and the ability to maintain only system context.</a:t>
            </a:r>
          </a:p>
          <a:p>
            <a:pPr algn="just">
              <a:lnSpc>
                <a:spcPct val="17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Current chatbot:</a:t>
            </a:r>
            <a:r>
              <a:rPr lang="en-US" sz="2000" dirty="0">
                <a:latin typeface="Times New Roman" panose="02020603050405020304" pitchFamily="18" charset="0"/>
                <a:cs typeface="Times New Roman" panose="02020603050405020304" pitchFamily="18" charset="0"/>
              </a:rPr>
              <a:t> They are driven by back-and-forth communication between the system and humans. They have the ability to maintain both system and task contexts.</a:t>
            </a:r>
          </a:p>
          <a:p>
            <a:pPr algn="just">
              <a:lnSpc>
                <a:spcPct val="17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Future chatbot: </a:t>
            </a:r>
            <a:r>
              <a:rPr lang="en-US" sz="2000" dirty="0">
                <a:latin typeface="Times New Roman" panose="02020603050405020304" pitchFamily="18" charset="0"/>
                <a:cs typeface="Times New Roman" panose="02020603050405020304" pitchFamily="18" charset="0"/>
              </a:rPr>
              <a:t>They can communicate at multiple levels with automation at the system level. They have the ability to maintain the system, task, and people contexts. There is a possibility of introducing of master bots and eventually a bot OS.</a:t>
            </a:r>
          </a:p>
          <a:p>
            <a:pPr algn="just">
              <a:lnSpc>
                <a:spcPct val="170000"/>
              </a:lnSpc>
            </a:pPr>
            <a:endParaRPr lang="en-IN" sz="2000" dirty="0"/>
          </a:p>
        </p:txBody>
      </p:sp>
    </p:spTree>
    <p:extLst>
      <p:ext uri="{BB962C8B-B14F-4D97-AF65-F5344CB8AC3E}">
        <p14:creationId xmlns:p14="http://schemas.microsoft.com/office/powerpoint/2010/main" val="899171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76200"/>
            <a:ext cx="8229600" cy="609600"/>
          </a:xfrm>
        </p:spPr>
        <p:txBody>
          <a:bodyPr/>
          <a:lstStyle/>
          <a:p>
            <a:r>
              <a:rPr lang="en-US" sz="3600" b="1" dirty="0">
                <a:latin typeface="Times New Roman" panose="02020603050405020304" pitchFamily="18" charset="0"/>
                <a:cs typeface="Times New Roman" panose="02020603050405020304" pitchFamily="18" charset="0"/>
              </a:rPr>
              <a:t>Approaches used to design the chatbots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125963" y="762000"/>
            <a:ext cx="8892073" cy="3263504"/>
          </a:xfrm>
        </p:spPr>
        <p:txBody>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 </a:t>
            </a:r>
            <a:r>
              <a:rPr lang="en-US" sz="2400" b="1" dirty="0">
                <a:latin typeface="Times New Roman" panose="02020603050405020304" pitchFamily="18" charset="0"/>
                <a:cs typeface="Times New Roman" panose="02020603050405020304" pitchFamily="18" charset="0"/>
              </a:rPr>
              <a:t>Rule-based</a:t>
            </a:r>
            <a:r>
              <a:rPr lang="en-US" sz="2400" dirty="0">
                <a:latin typeface="Times New Roman" panose="02020603050405020304" pitchFamily="18" charset="0"/>
                <a:cs typeface="Times New Roman" panose="02020603050405020304" pitchFamily="18" charset="0"/>
              </a:rPr>
              <a:t> approach, a bot answers questions based on some rules on which it is trained on.</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rules defined can be very simple to very complex. </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bots can handle simple queries but fail to manage complex ones.</a:t>
            </a:r>
          </a:p>
          <a:p>
            <a:pPr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Self-learning</a:t>
            </a:r>
            <a:r>
              <a:rPr lang="en-US" sz="2400" dirty="0">
                <a:latin typeface="Times New Roman" panose="02020603050405020304" pitchFamily="18" charset="0"/>
                <a:cs typeface="Times New Roman" panose="02020603050405020304" pitchFamily="18" charset="0"/>
              </a:rPr>
              <a:t> bots are the ones that use some Machine Learning-based approaches and are definitely more efficient than rule-based bots. </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bots can be further classified into two types: Retrieval Based or Generative.</a:t>
            </a:r>
          </a:p>
          <a:p>
            <a:pPr algn="just">
              <a:lnSpc>
                <a:spcPct val="150000"/>
              </a:lnSpc>
            </a:pPr>
            <a:endParaRPr lang="en-IN" sz="2400" dirty="0"/>
          </a:p>
        </p:txBody>
      </p:sp>
    </p:spTree>
    <p:extLst>
      <p:ext uri="{BB962C8B-B14F-4D97-AF65-F5344CB8AC3E}">
        <p14:creationId xmlns:p14="http://schemas.microsoft.com/office/powerpoint/2010/main" val="13612479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199" y="0"/>
            <a:ext cx="8229600" cy="609600"/>
          </a:xfrm>
        </p:spPr>
        <p:txBody>
          <a:bodyPr/>
          <a:lstStyle/>
          <a:p>
            <a:r>
              <a:rPr lang="en-US" sz="3600" b="1" dirty="0">
                <a:latin typeface="Times New Roman" panose="02020603050405020304" pitchFamily="18" charset="0"/>
                <a:cs typeface="Times New Roman" panose="02020603050405020304" pitchFamily="18" charset="0"/>
              </a:rPr>
              <a:t>Approaches used to design the chatbots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125962" y="617456"/>
            <a:ext cx="8892073" cy="3263504"/>
          </a:xfrm>
        </p:spPr>
        <p:txBody>
          <a:bodyPr/>
          <a:lstStyle/>
          <a:p>
            <a:pPr algn="just">
              <a:lnSpc>
                <a:spcPct val="200000"/>
              </a:lnSpc>
              <a:buFont typeface="+mj-lt"/>
              <a:buAutoNum type="arabicPeriod"/>
            </a:pPr>
            <a:r>
              <a:rPr lang="en-US" sz="2000" b="1" i="1" dirty="0">
                <a:latin typeface="Times New Roman" panose="02020603050405020304" pitchFamily="18" charset="0"/>
                <a:cs typeface="Times New Roman" panose="02020603050405020304" pitchFamily="18" charset="0"/>
              </a:rPr>
              <a:t>Retrieval-Based Bots: </a:t>
            </a:r>
            <a:r>
              <a:rPr lang="en-US" sz="2000" dirty="0">
                <a:latin typeface="Times New Roman" panose="02020603050405020304" pitchFamily="18" charset="0"/>
                <a:cs typeface="Times New Roman" panose="02020603050405020304" pitchFamily="18" charset="0"/>
              </a:rPr>
              <a:t>Retrieval-based bots retrieve pre-existing responses from a set of predefined answers or a knowledge base. They select the most appropriate response based on the input query. This approach is useful for fact-based or frequently asked questions where answers are readily available in the training data or knowledge base.</a:t>
            </a:r>
          </a:p>
          <a:p>
            <a:pPr algn="just">
              <a:lnSpc>
                <a:spcPct val="200000"/>
              </a:lnSpc>
              <a:buFont typeface="+mj-lt"/>
              <a:buAutoNum type="arabicPeriod"/>
            </a:pPr>
            <a:r>
              <a:rPr lang="en-US" sz="2000" b="1" i="1" dirty="0">
                <a:latin typeface="Times New Roman" panose="02020603050405020304" pitchFamily="18" charset="0"/>
                <a:cs typeface="Times New Roman" panose="02020603050405020304" pitchFamily="18" charset="0"/>
              </a:rPr>
              <a:t>Generative Bots: </a:t>
            </a:r>
            <a:r>
              <a:rPr lang="en-US" sz="2000" dirty="0">
                <a:latin typeface="Times New Roman" panose="02020603050405020304" pitchFamily="18" charset="0"/>
                <a:cs typeface="Times New Roman" panose="02020603050405020304" pitchFamily="18" charset="0"/>
              </a:rPr>
              <a:t>Generative bots, in contrast, are capable of generating responses on the fly. They use machine learning models, often based on deep learning techniques, to generate text that is contextually relevant to the input query. This approach is more suitable for tasks that require creative or context-specific answers and is particularly useful for tasks like chatbots and content generation.</a:t>
            </a:r>
          </a:p>
          <a:p>
            <a:pPr algn="just">
              <a:lnSpc>
                <a:spcPct val="200000"/>
              </a:lnSpc>
            </a:pPr>
            <a:endParaRPr lang="en-IN" sz="2000" dirty="0"/>
          </a:p>
        </p:txBody>
      </p:sp>
    </p:spTree>
    <p:extLst>
      <p:ext uri="{BB962C8B-B14F-4D97-AF65-F5344CB8AC3E}">
        <p14:creationId xmlns:p14="http://schemas.microsoft.com/office/powerpoint/2010/main" val="1841509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40703" y="152400"/>
            <a:ext cx="8229600" cy="457199"/>
          </a:xfrm>
        </p:spPr>
        <p:txBody>
          <a:bodyPr/>
          <a:lstStyle/>
          <a:p>
            <a:r>
              <a:rPr lang="en-IN" b="1" dirty="0">
                <a:latin typeface="Times New Roman" panose="02020603050405020304" pitchFamily="18" charset="0"/>
                <a:cs typeface="Times New Roman" panose="02020603050405020304" pitchFamily="18" charset="0"/>
              </a:rPr>
              <a:t>Applications of Chatbots</a:t>
            </a:r>
            <a:endParaRPr lang="en-IN" dirty="0"/>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457200" y="838200"/>
            <a:ext cx="8229600" cy="5791200"/>
          </a:xfrm>
        </p:spPr>
        <p:txBody>
          <a:bodyPr>
            <a:normAutofit/>
          </a:bodyPr>
          <a:lstStyle/>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reception assistant</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help desk assistant</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tutor or teacher</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driving assistant</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email, complaints, or content distributor </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home assistant [example: Google Home]</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operations assistant [example: Jarvis from the movie Iron Maiden]</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entertainment assistant [example: Amazon Alexa]</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Virtual phone assistant [example: Apple Siri]</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Assist the visually impaired person in describing the surroundings</a:t>
            </a:r>
          </a:p>
          <a:p>
            <a:pPr>
              <a:lnSpc>
                <a:spcPct val="17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Can help a warehouse executive in locating the stocked product</a:t>
            </a:r>
          </a:p>
          <a:p>
            <a:pPr>
              <a:lnSpc>
                <a:spcPct val="170000"/>
              </a:lnSpc>
            </a:pPr>
            <a:endParaRPr lang="en-IN" sz="1800" dirty="0"/>
          </a:p>
        </p:txBody>
      </p:sp>
    </p:spTree>
    <p:extLst>
      <p:ext uri="{BB962C8B-B14F-4D97-AF65-F5344CB8AC3E}">
        <p14:creationId xmlns:p14="http://schemas.microsoft.com/office/powerpoint/2010/main" val="1844949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52400"/>
            <a:ext cx="8229600" cy="563562"/>
          </a:xfrm>
        </p:spPr>
        <p:txBody>
          <a:bodyPr/>
          <a:lstStyle/>
          <a:p>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M</a:t>
            </a:r>
            <a:r>
              <a:rPr lang="en-US" sz="3200" b="1" dirty="0" err="1">
                <a:latin typeface="Times New Roman" panose="02020603050405020304" pitchFamily="18" charset="0"/>
                <a:cs typeface="Times New Roman" panose="02020603050405020304" pitchFamily="18" charset="0"/>
              </a:rPr>
              <a:t>ost</a:t>
            </a:r>
            <a:r>
              <a:rPr lang="en-US" sz="3200" b="1" dirty="0">
                <a:latin typeface="Times New Roman" panose="02020603050405020304" pitchFamily="18" charset="0"/>
                <a:cs typeface="Times New Roman" panose="02020603050405020304" pitchFamily="18" charset="0"/>
              </a:rPr>
              <a:t> common techniques for IE</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0" y="701036"/>
            <a:ext cx="8686800" cy="6117213"/>
          </a:xfrm>
        </p:spPr>
        <p:txBody>
          <a:bodyPr/>
          <a:lstStyle/>
          <a:p>
            <a:pPr algn="just">
              <a:lnSpc>
                <a:spcPct val="200000"/>
              </a:lnSpc>
            </a:pPr>
            <a:r>
              <a:rPr lang="en-IN" dirty="0">
                <a:latin typeface="Times New Roman" panose="02020603050405020304" pitchFamily="18" charset="0"/>
                <a:ea typeface="+mj-ea"/>
                <a:cs typeface="Times New Roman" panose="02020603050405020304" pitchFamily="18" charset="0"/>
              </a:rPr>
              <a:t>Tokenization</a:t>
            </a:r>
          </a:p>
          <a:p>
            <a:pPr algn="just">
              <a:lnSpc>
                <a:spcPct val="200000"/>
              </a:lnSpc>
            </a:pPr>
            <a:r>
              <a:rPr lang="en-IN" dirty="0">
                <a:latin typeface="Times New Roman" panose="02020603050405020304" pitchFamily="18" charset="0"/>
                <a:ea typeface="+mj-ea"/>
                <a:cs typeface="Times New Roman" panose="02020603050405020304" pitchFamily="18" charset="0"/>
              </a:rPr>
              <a:t>Parts of Speech Tagging</a:t>
            </a:r>
          </a:p>
          <a:p>
            <a:pPr algn="just">
              <a:lnSpc>
                <a:spcPct val="200000"/>
              </a:lnSpc>
            </a:pPr>
            <a:r>
              <a:rPr lang="en-IN" dirty="0">
                <a:latin typeface="Times New Roman" panose="02020603050405020304" pitchFamily="18" charset="0"/>
                <a:ea typeface="+mj-ea"/>
                <a:cs typeface="Times New Roman" panose="02020603050405020304" pitchFamily="18" charset="0"/>
              </a:rPr>
              <a:t>Dependency Graphs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066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628650" y="0"/>
            <a:ext cx="7886700" cy="528030"/>
          </a:xfrm>
        </p:spPr>
        <p:txBody>
          <a:bodyPr/>
          <a:lstStyle/>
          <a:p>
            <a:r>
              <a:rPr lang="en-IN" b="1" dirty="0">
                <a:latin typeface="Times New Roman" panose="02020603050405020304" pitchFamily="18" charset="0"/>
                <a:cs typeface="Times New Roman" panose="02020603050405020304" pitchFamily="18" charset="0"/>
              </a:rPr>
              <a:t>Architecture of chatbots</a:t>
            </a:r>
            <a:endParaRPr lang="en-IN" dirty="0"/>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457200" y="685800"/>
            <a:ext cx="8382000" cy="38100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Typical chatbot architecture should consist of the following:</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Chat window/session/front end application interface</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deep learning model for Natural Language Processing [NLP]</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Corpus or training data for training the NLP model</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Application Database for processing actions to be performed by the chatbot.</a:t>
            </a:r>
          </a:p>
          <a:p>
            <a:pPr algn="just">
              <a:lnSpc>
                <a:spcPct val="150000"/>
              </a:lnSpc>
            </a:pPr>
            <a:endParaRPr lang="en-IN" dirty="0"/>
          </a:p>
        </p:txBody>
      </p:sp>
      <p:pic>
        <p:nvPicPr>
          <p:cNvPr id="5" name="Picture 4">
            <a:extLst>
              <a:ext uri="{FF2B5EF4-FFF2-40B4-BE49-F238E27FC236}">
                <a16:creationId xmlns:a16="http://schemas.microsoft.com/office/drawing/2014/main" id="{E2DEE63B-CCF6-0FBB-8E62-F44D77F2F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85" y="5154708"/>
            <a:ext cx="6713229" cy="1577783"/>
          </a:xfrm>
          <a:prstGeom prst="rect">
            <a:avLst/>
          </a:prstGeom>
        </p:spPr>
      </p:pic>
    </p:spTree>
    <p:extLst>
      <p:ext uri="{BB962C8B-B14F-4D97-AF65-F5344CB8AC3E}">
        <p14:creationId xmlns:p14="http://schemas.microsoft.com/office/powerpoint/2010/main" val="1128062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0"/>
            <a:ext cx="8229600" cy="639762"/>
          </a:xfrm>
        </p:spPr>
        <p:txBody>
          <a:bodyPr/>
          <a:lstStyle/>
          <a:p>
            <a:r>
              <a:rPr lang="en-IN" b="1" dirty="0">
                <a:latin typeface="Times New Roman" panose="02020603050405020304" pitchFamily="18" charset="0"/>
                <a:cs typeface="Times New Roman" panose="02020603050405020304" pitchFamily="18" charset="0"/>
              </a:rPr>
              <a:t>What is NLP Chatbot</a:t>
            </a:r>
            <a:r>
              <a:rPr lang="en-IN" b="1" dirty="0"/>
              <a:t>?</a:t>
            </a:r>
            <a:endParaRPr lang="en-IN" dirty="0"/>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304800" y="990600"/>
            <a:ext cx="85344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An NLP chatbot is a conversational agent that uses natural language processing to understand and respond to human language inputs.</a:t>
            </a:r>
          </a:p>
          <a:p>
            <a:pPr algn="just">
              <a:lnSpc>
                <a:spcPct val="150000"/>
              </a:lnSpc>
            </a:pPr>
            <a:r>
              <a:rPr lang="en-US" sz="2400" dirty="0">
                <a:latin typeface="Times New Roman" panose="02020603050405020304" pitchFamily="18" charset="0"/>
                <a:cs typeface="Times New Roman" panose="02020603050405020304" pitchFamily="18" charset="0"/>
              </a:rPr>
              <a:t> It uses machine learning algorithms to analyze text or speech and generate responses in a way that mimics human conversation. </a:t>
            </a:r>
          </a:p>
          <a:p>
            <a:pPr algn="just">
              <a:lnSpc>
                <a:spcPct val="150000"/>
              </a:lnSpc>
            </a:pPr>
            <a:r>
              <a:rPr lang="en-US" sz="2400" dirty="0">
                <a:latin typeface="Times New Roman" panose="02020603050405020304" pitchFamily="18" charset="0"/>
                <a:cs typeface="Times New Roman" panose="02020603050405020304" pitchFamily="18" charset="0"/>
              </a:rPr>
              <a:t>NLP chatbots can be designed to perform a variety of tasks and are becoming popular in industries such as healthcare and finance.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07032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70555" y="-152400"/>
            <a:ext cx="8229600" cy="884237"/>
          </a:xfrm>
        </p:spPr>
        <p:txBody>
          <a:bodyPr/>
          <a:lstStyle/>
          <a:p>
            <a:r>
              <a:rPr lang="en-US" sz="3600" b="1" dirty="0">
                <a:latin typeface="Times New Roman" panose="02020603050405020304" pitchFamily="18" charset="0"/>
                <a:cs typeface="Times New Roman" panose="02020603050405020304" pitchFamily="18" charset="0"/>
              </a:rPr>
              <a:t>How do you make a chat bot on NLP?</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457200" y="767188"/>
            <a:ext cx="85344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To create an NLP chatbot, </a:t>
            </a:r>
          </a:p>
          <a:p>
            <a:pPr lvl="1" algn="just">
              <a:lnSpc>
                <a:spcPct val="150000"/>
              </a:lnSpc>
            </a:pPr>
            <a:r>
              <a:rPr lang="en-US" sz="2400" dirty="0">
                <a:latin typeface="Times New Roman" panose="02020603050405020304" pitchFamily="18" charset="0"/>
                <a:cs typeface="Times New Roman" panose="02020603050405020304" pitchFamily="18" charset="0"/>
              </a:rPr>
              <a:t>define its scope and capabilities, </a:t>
            </a:r>
          </a:p>
          <a:p>
            <a:pPr lvl="1" algn="just">
              <a:lnSpc>
                <a:spcPct val="150000"/>
              </a:lnSpc>
            </a:pPr>
            <a:r>
              <a:rPr lang="en-US" sz="2400" dirty="0">
                <a:latin typeface="Times New Roman" panose="02020603050405020304" pitchFamily="18" charset="0"/>
                <a:cs typeface="Times New Roman" panose="02020603050405020304" pitchFamily="18" charset="0"/>
              </a:rPr>
              <a:t>collect and preprocess a dataset,</a:t>
            </a:r>
          </a:p>
          <a:p>
            <a:pPr lvl="1" algn="just">
              <a:lnSpc>
                <a:spcPct val="150000"/>
              </a:lnSpc>
            </a:pPr>
            <a:r>
              <a:rPr lang="en-US" sz="2400" dirty="0">
                <a:latin typeface="Times New Roman" panose="02020603050405020304" pitchFamily="18" charset="0"/>
                <a:cs typeface="Times New Roman" panose="02020603050405020304" pitchFamily="18" charset="0"/>
              </a:rPr>
              <a:t> train an NLP model,</a:t>
            </a:r>
          </a:p>
          <a:p>
            <a:pPr lvl="1" algn="just">
              <a:lnSpc>
                <a:spcPct val="150000"/>
              </a:lnSpc>
            </a:pPr>
            <a:r>
              <a:rPr lang="en-US" sz="2400" dirty="0">
                <a:latin typeface="Times New Roman" panose="02020603050405020304" pitchFamily="18" charset="0"/>
                <a:cs typeface="Times New Roman" panose="02020603050405020304" pitchFamily="18" charset="0"/>
              </a:rPr>
              <a:t> integrate it with a messaging platform, </a:t>
            </a:r>
          </a:p>
          <a:p>
            <a:pPr lvl="1" algn="just">
              <a:lnSpc>
                <a:spcPct val="150000"/>
              </a:lnSpc>
            </a:pPr>
            <a:r>
              <a:rPr lang="en-US" sz="2400" dirty="0">
                <a:latin typeface="Times New Roman" panose="02020603050405020304" pitchFamily="18" charset="0"/>
                <a:cs typeface="Times New Roman" panose="02020603050405020304" pitchFamily="18" charset="0"/>
              </a:rPr>
              <a:t>develop a user interface, and</a:t>
            </a:r>
          </a:p>
          <a:p>
            <a:pPr lvl="1" algn="just">
              <a:lnSpc>
                <a:spcPct val="150000"/>
              </a:lnSpc>
            </a:pPr>
            <a:r>
              <a:rPr lang="en-US" sz="2400" dirty="0">
                <a:latin typeface="Times New Roman" panose="02020603050405020304" pitchFamily="18" charset="0"/>
                <a:cs typeface="Times New Roman" panose="02020603050405020304" pitchFamily="18" charset="0"/>
              </a:rPr>
              <a:t> test and refine the chatbot based on feedback.</a:t>
            </a:r>
          </a:p>
          <a:p>
            <a:pPr algn="just">
              <a:lnSpc>
                <a:spcPct val="150000"/>
              </a:lnSpc>
            </a:pPr>
            <a:r>
              <a:rPr lang="en-US" sz="2400" dirty="0">
                <a:latin typeface="Times New Roman" panose="02020603050405020304" pitchFamily="18" charset="0"/>
                <a:cs typeface="Times New Roman" panose="02020603050405020304" pitchFamily="18" charset="0"/>
              </a:rPr>
              <a:t> Tools such as </a:t>
            </a:r>
            <a:r>
              <a:rPr lang="en-US" sz="2400" dirty="0" err="1">
                <a:latin typeface="Times New Roman" panose="02020603050405020304" pitchFamily="18" charset="0"/>
                <a:cs typeface="Times New Roman" panose="02020603050405020304" pitchFamily="18" charset="0"/>
              </a:rPr>
              <a:t>Dialogflow</a:t>
            </a:r>
            <a:r>
              <a:rPr lang="en-US" sz="2400" dirty="0">
                <a:latin typeface="Times New Roman" panose="02020603050405020304" pitchFamily="18" charset="0"/>
                <a:cs typeface="Times New Roman" panose="02020603050405020304" pitchFamily="18" charset="0"/>
              </a:rPr>
              <a:t>, IBM Watson Assistant, and Microsoft Bot Framework offer pre-built models and integrations to facilitate development and deployment.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4253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76200"/>
            <a:ext cx="8229600" cy="868362"/>
          </a:xfrm>
        </p:spPr>
        <p:txBody>
          <a:bodyPr>
            <a:normAutofit fontScale="90000"/>
          </a:bodyPr>
          <a:lstStyle/>
          <a:p>
            <a:r>
              <a:rPr lang="en-US" sz="3600" b="1" dirty="0">
                <a:latin typeface="Times New Roman" panose="02020603050405020304" pitchFamily="18" charset="0"/>
                <a:cs typeface="Times New Roman" panose="02020603050405020304" pitchFamily="18" charset="0"/>
              </a:rPr>
              <a:t>Simple Text-based Chatbot using NLTK with Python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452487" y="1219200"/>
            <a:ext cx="8229600" cy="4525963"/>
          </a:xfrm>
        </p:spPr>
        <p:txBody>
          <a:bodyPr/>
          <a:lstStyle/>
          <a:p>
            <a:pPr>
              <a:lnSpc>
                <a:spcPct val="150000"/>
              </a:lnSpc>
            </a:pPr>
            <a:r>
              <a:rPr lang="en-US" sz="2400" b="1" i="1" dirty="0">
                <a:latin typeface="Times New Roman" panose="02020603050405020304" pitchFamily="18" charset="0"/>
                <a:cs typeface="Times New Roman" panose="02020603050405020304" pitchFamily="18" charset="0"/>
              </a:rPr>
              <a:t>Algorithm for this text-based chatbot</a:t>
            </a:r>
          </a:p>
          <a:p>
            <a:pPr lvl="1">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Input the corpus</a:t>
            </a:r>
          </a:p>
          <a:p>
            <a:pPr lvl="1">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 NLTK responses and converse-based chat utility as a function to interact with the user. </a:t>
            </a:r>
          </a:p>
          <a:p>
            <a:pPr lvl="1">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 the chat utility function.</a:t>
            </a:r>
          </a:p>
          <a:p>
            <a:pPr>
              <a:lnSpc>
                <a:spcPct val="150000"/>
              </a:lnSpc>
            </a:pPr>
            <a:endParaRPr lang="en-IN" dirty="0"/>
          </a:p>
        </p:txBody>
      </p:sp>
    </p:spTree>
    <p:extLst>
      <p:ext uri="{BB962C8B-B14F-4D97-AF65-F5344CB8AC3E}">
        <p14:creationId xmlns:p14="http://schemas.microsoft.com/office/powerpoint/2010/main" val="2825751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357"/>
            <a:ext cx="8229600" cy="639762"/>
          </a:xfrm>
        </p:spPr>
        <p:txBody>
          <a:bodyPr/>
          <a:lstStyle/>
          <a:p>
            <a:r>
              <a:rPr lang="en-IN" sz="3600" b="1" dirty="0">
                <a:latin typeface="Times New Roman" panose="02020603050405020304" pitchFamily="18" charset="0"/>
                <a:cs typeface="Times New Roman" panose="02020603050405020304" pitchFamily="18" charset="0"/>
              </a:rPr>
              <a:t>Chatbot window</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381000" y="762000"/>
            <a:ext cx="85344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The function keeps the chat window alive unless it is asked to break or quit. </a:t>
            </a:r>
          </a:p>
          <a:p>
            <a:pPr algn="just">
              <a:lnSpc>
                <a:spcPct val="150000"/>
              </a:lnSpc>
            </a:pPr>
            <a:r>
              <a:rPr lang="en-US" sz="2400" dirty="0">
                <a:latin typeface="Times New Roman" panose="02020603050405020304" pitchFamily="18" charset="0"/>
                <a:cs typeface="Times New Roman" panose="02020603050405020304" pitchFamily="18" charset="0"/>
              </a:rPr>
              <a:t>The name of our text bot is Jason. </a:t>
            </a:r>
          </a:p>
          <a:p>
            <a:pPr algn="just">
              <a:lnSpc>
                <a:spcPct val="150000"/>
              </a:lnSpc>
            </a:pPr>
            <a:r>
              <a:rPr lang="en-US" sz="2400" dirty="0">
                <a:latin typeface="Times New Roman" panose="02020603050405020304" pitchFamily="18" charset="0"/>
                <a:cs typeface="Times New Roman" panose="02020603050405020304" pitchFamily="18" charset="0"/>
              </a:rPr>
              <a:t>The algorithm for this function is as follows: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text bot introduces itself to the user.</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Chatbot asks the user to type in the chat window using the NLTK converse function.</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Bot understands what the user has typed in the chat utility window using NLTK chat pairs and reflections function.</a:t>
            </a:r>
          </a:p>
          <a:p>
            <a:pPr algn="just"/>
            <a:endParaRPr lang="en-IN" dirty="0"/>
          </a:p>
        </p:txBody>
      </p:sp>
    </p:spTree>
    <p:extLst>
      <p:ext uri="{BB962C8B-B14F-4D97-AF65-F5344CB8AC3E}">
        <p14:creationId xmlns:p14="http://schemas.microsoft.com/office/powerpoint/2010/main" val="9426315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74638"/>
            <a:ext cx="8229600" cy="715962"/>
          </a:xfrm>
        </p:spPr>
        <p:txBody>
          <a:bodyPr>
            <a:normAutofit fontScale="90000"/>
          </a:bodyPr>
          <a:lstStyle/>
          <a:p>
            <a:r>
              <a:rPr lang="en-US" sz="3600" b="1" dirty="0">
                <a:latin typeface="Times New Roman" panose="02020603050405020304" pitchFamily="18" charset="0"/>
                <a:cs typeface="Times New Roman" panose="02020603050405020304" pitchFamily="18" charset="0"/>
              </a:rPr>
              <a:t>Data pre-processing</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Text case [upper or lower] handling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Convert all the data coming as an input [corpus or user inputs] to either upper or lower case. </a:t>
            </a:r>
          </a:p>
          <a:p>
            <a:pPr algn="just">
              <a:lnSpc>
                <a:spcPct val="150000"/>
              </a:lnSpc>
            </a:pPr>
            <a:r>
              <a:rPr lang="en-US" sz="2400" dirty="0">
                <a:latin typeface="Times New Roman" panose="02020603050405020304" pitchFamily="18" charset="0"/>
                <a:cs typeface="Times New Roman" panose="02020603050405020304" pitchFamily="18" charset="0"/>
              </a:rPr>
              <a:t>This will avoid misrepresentation and misinterpretation of words if spelled under lower or upper cases.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5284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74638"/>
            <a:ext cx="8229600" cy="629305"/>
          </a:xfrm>
        </p:spPr>
        <p:txBody>
          <a:bodyPr/>
          <a:lstStyle/>
          <a:p>
            <a:r>
              <a:rPr lang="en-IN" sz="3600" b="1" dirty="0">
                <a:latin typeface="Times New Roman" panose="02020603050405020304" pitchFamily="18" charset="0"/>
                <a:cs typeface="Times New Roman" panose="02020603050405020304" pitchFamily="18" charset="0"/>
              </a:rPr>
              <a:t>Tokenization</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152400" y="1143000"/>
            <a:ext cx="3657600" cy="3263504"/>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Convert a sentence [i.e., a collection of words] into single words. </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DF98CC-0F40-5100-5B21-FE990D82BB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2551" y="1524000"/>
            <a:ext cx="5169049" cy="1295400"/>
          </a:xfrm>
          <a:prstGeom prst="rect">
            <a:avLst/>
          </a:prstGeom>
        </p:spPr>
      </p:pic>
      <p:pic>
        <p:nvPicPr>
          <p:cNvPr id="7" name="Picture 6">
            <a:extLst>
              <a:ext uri="{FF2B5EF4-FFF2-40B4-BE49-F238E27FC236}">
                <a16:creationId xmlns:a16="http://schemas.microsoft.com/office/drawing/2014/main" id="{A48427A1-BE70-A546-9A12-31042DCCE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054" y="3069498"/>
            <a:ext cx="3517745" cy="3513863"/>
          </a:xfrm>
          <a:prstGeom prst="rect">
            <a:avLst/>
          </a:prstGeom>
        </p:spPr>
      </p:pic>
    </p:spTree>
    <p:extLst>
      <p:ext uri="{BB962C8B-B14F-4D97-AF65-F5344CB8AC3E}">
        <p14:creationId xmlns:p14="http://schemas.microsoft.com/office/powerpoint/2010/main" val="1825088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7293"/>
            <a:ext cx="8229600" cy="487362"/>
          </a:xfrm>
        </p:spPr>
        <p:txBody>
          <a:bodyPr/>
          <a:lstStyle/>
          <a:p>
            <a:r>
              <a:rPr lang="en-IN" sz="4000" b="1" dirty="0">
                <a:latin typeface="Times New Roman" panose="02020603050405020304" pitchFamily="18" charset="0"/>
                <a:cs typeface="Times New Roman" panose="02020603050405020304" pitchFamily="18" charset="0"/>
              </a:rPr>
              <a:t>Stemming</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64480" y="460069"/>
            <a:ext cx="4832585" cy="3263504"/>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It is a process of finding similarities between words with the same root words. </a:t>
            </a:r>
          </a:p>
          <a:p>
            <a:pPr algn="just">
              <a:lnSpc>
                <a:spcPct val="150000"/>
              </a:lnSpc>
            </a:pPr>
            <a:r>
              <a:rPr lang="en-US" sz="2800" dirty="0">
                <a:latin typeface="Times New Roman" panose="02020603050405020304" pitchFamily="18" charset="0"/>
                <a:cs typeface="Times New Roman" panose="02020603050405020304" pitchFamily="18" charset="0"/>
              </a:rPr>
              <a:t>This will help us to reduce the bag of words by associating similar words with their corresponding root words.</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84EDA9-6CB1-0EB9-D735-94567968A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065" y="1295400"/>
            <a:ext cx="4182455" cy="2562821"/>
          </a:xfrm>
          <a:prstGeom prst="rect">
            <a:avLst/>
          </a:prstGeom>
        </p:spPr>
      </p:pic>
      <p:pic>
        <p:nvPicPr>
          <p:cNvPr id="7" name="Picture 6">
            <a:extLst>
              <a:ext uri="{FF2B5EF4-FFF2-40B4-BE49-F238E27FC236}">
                <a16:creationId xmlns:a16="http://schemas.microsoft.com/office/drawing/2014/main" id="{E72F6EB0-844D-6A76-8482-68351A71D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334000"/>
            <a:ext cx="7394891" cy="1463770"/>
          </a:xfrm>
          <a:prstGeom prst="rect">
            <a:avLst/>
          </a:prstGeom>
        </p:spPr>
      </p:pic>
    </p:spTree>
    <p:extLst>
      <p:ext uri="{BB962C8B-B14F-4D97-AF65-F5344CB8AC3E}">
        <p14:creationId xmlns:p14="http://schemas.microsoft.com/office/powerpoint/2010/main" val="34247631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628650" y="20011"/>
            <a:ext cx="7886700" cy="687209"/>
          </a:xfrm>
        </p:spPr>
        <p:txBody>
          <a:bodyPr>
            <a:normAutofit fontScale="90000"/>
          </a:bodyPr>
          <a:lstStyle/>
          <a:p>
            <a:r>
              <a:rPr lang="en-US" sz="4000" b="1" dirty="0">
                <a:latin typeface="Times New Roman" panose="02020603050405020304" pitchFamily="18" charset="0"/>
                <a:cs typeface="Times New Roman" panose="02020603050405020304" pitchFamily="18" charset="0"/>
              </a:rPr>
              <a:t>Generate BOW [Bag of Words]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0" y="914400"/>
            <a:ext cx="5169159" cy="3263504"/>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Process of converting words into numbers by generating vector embeddings from the tokens generated above. </a:t>
            </a:r>
          </a:p>
          <a:p>
            <a:pPr algn="just">
              <a:lnSpc>
                <a:spcPct val="150000"/>
              </a:lnSpc>
            </a:pPr>
            <a:r>
              <a:rPr lang="en-US" sz="2800" dirty="0">
                <a:latin typeface="Times New Roman" panose="02020603050405020304" pitchFamily="18" charset="0"/>
                <a:cs typeface="Times New Roman" panose="02020603050405020304" pitchFamily="18" charset="0"/>
              </a:rPr>
              <a:t>This is given as input to the neural network model for understanding the written text.</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95441D-8F37-D5C3-9E81-E3A0EBE093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5698" y="1960852"/>
            <a:ext cx="3992796" cy="2382548"/>
          </a:xfrm>
          <a:prstGeom prst="rect">
            <a:avLst/>
          </a:prstGeom>
        </p:spPr>
      </p:pic>
    </p:spTree>
    <p:extLst>
      <p:ext uri="{BB962C8B-B14F-4D97-AF65-F5344CB8AC3E}">
        <p14:creationId xmlns:p14="http://schemas.microsoft.com/office/powerpoint/2010/main" val="11356985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Generate BOW [Bag of Words]</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F810EC1-E7F8-2C0A-8C6B-32ED455F3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1" y="1676400"/>
            <a:ext cx="6341688" cy="3813573"/>
          </a:xfrm>
        </p:spPr>
      </p:pic>
    </p:spTree>
    <p:extLst>
      <p:ext uri="{BB962C8B-B14F-4D97-AF65-F5344CB8AC3E}">
        <p14:creationId xmlns:p14="http://schemas.microsoft.com/office/powerpoint/2010/main" val="1341228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Tokenization</a:t>
            </a: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Computers usually won't understand the language we speak or communicate with. Hence, we break the language, basically the words and sentences, into tokens and then load it into a program. The process of breaking down language into tokens is called tokenization.</a:t>
            </a:r>
          </a:p>
          <a:p>
            <a:pPr algn="just">
              <a:lnSpc>
                <a:spcPct val="150000"/>
              </a:lnSpc>
            </a:pPr>
            <a:r>
              <a:rPr lang="en-US" sz="2000" dirty="0">
                <a:latin typeface="Times New Roman" panose="02020603050405020304" pitchFamily="18" charset="0"/>
                <a:cs typeface="Times New Roman" panose="02020603050405020304" pitchFamily="18" charset="0"/>
              </a:rPr>
              <a:t>For example, consider a simple sentence: "NLP information extraction is fun''. This could be tokenized into:</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One-word (sometimes called unigram token): NLP, information, extraction, is, fun</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Two-word phrase (bigram tokens): NLP information, information extraction, extraction is, is fun, fun NLP</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Three-word sentence (trigram tokens): NLP information extraction, information extraction is, extraction is fun</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20703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74638"/>
            <a:ext cx="8229600" cy="563562"/>
          </a:xfrm>
        </p:spPr>
        <p:txBody>
          <a:bodyPr/>
          <a:lstStyle/>
          <a:p>
            <a:r>
              <a:rPr lang="en-IN" sz="3600" b="1" dirty="0">
                <a:latin typeface="Times New Roman" panose="02020603050405020304" pitchFamily="18" charset="0"/>
                <a:cs typeface="Times New Roman" panose="02020603050405020304" pitchFamily="18" charset="0"/>
              </a:rPr>
              <a:t>One hot encoded tag</a:t>
            </a:r>
          </a:p>
        </p:txBody>
      </p:sp>
      <p:pic>
        <p:nvPicPr>
          <p:cNvPr id="5" name="Content Placeholder 4">
            <a:extLst>
              <a:ext uri="{FF2B5EF4-FFF2-40B4-BE49-F238E27FC236}">
                <a16:creationId xmlns:a16="http://schemas.microsoft.com/office/drawing/2014/main" id="{5E2AEEDE-A08E-729A-8EB7-7665F7E7D7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342" y="2359479"/>
            <a:ext cx="7129349" cy="2351314"/>
          </a:xfrm>
        </p:spPr>
      </p:pic>
    </p:spTree>
    <p:extLst>
      <p:ext uri="{BB962C8B-B14F-4D97-AF65-F5344CB8AC3E}">
        <p14:creationId xmlns:p14="http://schemas.microsoft.com/office/powerpoint/2010/main" val="478862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28280"/>
            <a:ext cx="8229600" cy="715962"/>
          </a:xfrm>
        </p:spPr>
        <p:txBody>
          <a:bodyPr/>
          <a:lstStyle/>
          <a:p>
            <a:r>
              <a:rPr lang="en-IN" sz="3600" b="1" dirty="0">
                <a:latin typeface="Times New Roman" panose="02020603050405020304" pitchFamily="18" charset="0"/>
                <a:cs typeface="Times New Roman" panose="02020603050405020304" pitchFamily="18" charset="0"/>
              </a:rPr>
              <a:t>Text classification</a:t>
            </a:r>
            <a:endParaRPr lang="en-IN" dirty="0"/>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228600" y="990600"/>
            <a:ext cx="8763000" cy="4525963"/>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Design a classifier model which can be trained on the corpus with respect to the target variable, i.e., the Tag from the corpus. </a:t>
            </a:r>
          </a:p>
          <a:p>
            <a:pPr algn="just">
              <a:lnSpc>
                <a:spcPct val="150000"/>
              </a:lnSpc>
            </a:pPr>
            <a:r>
              <a:rPr lang="en-US" sz="2800" dirty="0">
                <a:latin typeface="Times New Roman" panose="02020603050405020304" pitchFamily="18" charset="0"/>
                <a:cs typeface="Times New Roman" panose="02020603050405020304" pitchFamily="18" charset="0"/>
              </a:rPr>
              <a:t>There is a list of classifiers that can be used for this purpose which are as follows:</a:t>
            </a:r>
          </a:p>
          <a:p>
            <a:pPr lvl="1" algn="just">
              <a:lnSpc>
                <a:spcPct val="150000"/>
              </a:lnSpc>
            </a:pPr>
            <a:r>
              <a:rPr lang="en-US" dirty="0">
                <a:latin typeface="Times New Roman" panose="02020603050405020304" pitchFamily="18" charset="0"/>
                <a:cs typeface="Times New Roman" panose="02020603050405020304" pitchFamily="18" charset="0"/>
              </a:rPr>
              <a:t>Multinomial Naïve Bayes</a:t>
            </a:r>
          </a:p>
          <a:p>
            <a:pPr lvl="1" algn="just">
              <a:lnSpc>
                <a:spcPct val="150000"/>
              </a:lnSpc>
            </a:pPr>
            <a:r>
              <a:rPr lang="en-US" dirty="0">
                <a:latin typeface="Times New Roman" panose="02020603050405020304" pitchFamily="18" charset="0"/>
                <a:cs typeface="Times New Roman" panose="02020603050405020304" pitchFamily="18" charset="0"/>
              </a:rPr>
              <a:t>Support Vector Machines [SVM]</a:t>
            </a:r>
          </a:p>
          <a:p>
            <a:pPr lvl="1" algn="just">
              <a:lnSpc>
                <a:spcPct val="150000"/>
              </a:lnSpc>
            </a:pPr>
            <a:r>
              <a:rPr lang="en-US" dirty="0">
                <a:latin typeface="Times New Roman" panose="02020603050405020304" pitchFamily="18" charset="0"/>
                <a:cs typeface="Times New Roman" panose="02020603050405020304" pitchFamily="18" charset="0"/>
              </a:rPr>
              <a:t>Neural network classifier </a:t>
            </a:r>
          </a:p>
          <a:p>
            <a:endParaRPr lang="en-IN" dirty="0"/>
          </a:p>
        </p:txBody>
      </p:sp>
    </p:spTree>
    <p:extLst>
      <p:ext uri="{BB962C8B-B14F-4D97-AF65-F5344CB8AC3E}">
        <p14:creationId xmlns:p14="http://schemas.microsoft.com/office/powerpoint/2010/main" val="1313551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628650" y="304800"/>
            <a:ext cx="7886700" cy="645222"/>
          </a:xfrm>
        </p:spPr>
        <p:txBody>
          <a:bodyPr>
            <a:noAutofit/>
          </a:bodyPr>
          <a:lstStyle/>
          <a:p>
            <a:r>
              <a:rPr lang="en-IN" sz="3600" b="1" dirty="0">
                <a:latin typeface="Times New Roman" panose="02020603050405020304" pitchFamily="18" charset="0"/>
                <a:cs typeface="Times New Roman" panose="02020603050405020304" pitchFamily="18" charset="0"/>
              </a:rPr>
              <a:t>Chatbot platforms</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074D085-1BD4-793E-17DA-918CA91039E3}"/>
              </a:ext>
            </a:extLst>
          </p:cNvPr>
          <p:cNvSpPr>
            <a:spLocks noGrp="1" noChangeArrowheads="1"/>
          </p:cNvSpPr>
          <p:nvPr>
            <p:ph idx="1"/>
          </p:nvPr>
        </p:nvSpPr>
        <p:spPr bwMode="auto">
          <a:xfrm>
            <a:off x="47625" y="685102"/>
            <a:ext cx="8886437" cy="625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algn="just" defTabSz="685800">
              <a:lnSpc>
                <a:spcPct val="150000"/>
              </a:lnSpc>
              <a:spcBef>
                <a:spcPct val="0"/>
              </a:spcBef>
              <a:buFontTx/>
              <a:buChar char="•"/>
            </a:pPr>
            <a:r>
              <a:rPr lang="en-US" altLang="en-US" sz="1600" b="1" i="1" dirty="0" err="1">
                <a:latin typeface="Times New Roman" panose="02020603050405020304" pitchFamily="18" charset="0"/>
                <a:cs typeface="Times New Roman" panose="02020603050405020304" pitchFamily="18" charset="0"/>
              </a:rPr>
              <a:t>Botsify</a:t>
            </a:r>
            <a:r>
              <a:rPr lang="en-US" altLang="en-US" sz="1600" b="1" i="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  User-friendly drag-and-drop templates to create bots.</a:t>
            </a:r>
          </a:p>
          <a:p>
            <a:pPr marL="0" indent="0" algn="just" defTabSz="685800">
              <a:lnSpc>
                <a:spcPct val="150000"/>
              </a:lnSpc>
              <a:spcBef>
                <a:spcPct val="0"/>
              </a:spcBef>
              <a:buFontTx/>
              <a:buChar char="•"/>
            </a:pPr>
            <a:r>
              <a:rPr lang="en-US" altLang="en-US" sz="1600" dirty="0">
                <a:latin typeface="Times New Roman" panose="02020603050405020304" pitchFamily="18" charset="0"/>
                <a:cs typeface="Times New Roman" panose="02020603050405020304" pitchFamily="18" charset="0"/>
              </a:rPr>
              <a:t> Easy integration to external plugins and various AI and ML features help improve conversation quality and analytics.  </a:t>
            </a:r>
          </a:p>
          <a:p>
            <a:pPr marL="0" indent="0" algn="just" defTabSz="685800">
              <a:lnSpc>
                <a:spcPct val="150000"/>
              </a:lnSpc>
              <a:spcBef>
                <a:spcPct val="0"/>
              </a:spcBef>
              <a:buFontTx/>
              <a:buChar char="•"/>
            </a:pPr>
            <a:r>
              <a:rPr lang="en-US" altLang="en-US" sz="1600" b="1" i="1" dirty="0">
                <a:latin typeface="Times New Roman" panose="02020603050405020304" pitchFamily="18" charset="0"/>
                <a:cs typeface="Times New Roman" panose="02020603050405020304" pitchFamily="18" charset="0"/>
              </a:rPr>
              <a:t>Flow XO </a:t>
            </a:r>
            <a:r>
              <a:rPr lang="en-US" altLang="en-US" sz="1600" dirty="0">
                <a:latin typeface="Times New Roman" panose="02020603050405020304" pitchFamily="18" charset="0"/>
                <a:cs typeface="Times New Roman" panose="02020603050405020304" pitchFamily="18" charset="0"/>
              </a:rPr>
              <a:t>—  This platform has more than 100+ integrations and the easiest-to-use visual editor. But, it is quite limited when it comes to AI functionality. </a:t>
            </a:r>
          </a:p>
          <a:p>
            <a:pPr marL="0" indent="0" algn="just" defTabSz="685800">
              <a:lnSpc>
                <a:spcPct val="150000"/>
              </a:lnSpc>
              <a:spcBef>
                <a:spcPct val="0"/>
              </a:spcBef>
              <a:buFontTx/>
              <a:buChar char="•"/>
            </a:pPr>
            <a:r>
              <a:rPr lang="en-US" altLang="en-US" sz="1600" b="1" i="1" dirty="0">
                <a:latin typeface="Times New Roman" panose="02020603050405020304" pitchFamily="18" charset="0"/>
                <a:cs typeface="Times New Roman" panose="02020603050405020304" pitchFamily="18" charset="0"/>
              </a:rPr>
              <a:t>Beep </a:t>
            </a:r>
            <a:r>
              <a:rPr lang="en-US" altLang="en-US" sz="1600" b="1" i="1" dirty="0" err="1">
                <a:latin typeface="Times New Roman" panose="02020603050405020304" pitchFamily="18" charset="0"/>
                <a:cs typeface="Times New Roman" panose="02020603050405020304" pitchFamily="18" charset="0"/>
              </a:rPr>
              <a:t>Boop</a:t>
            </a:r>
            <a:r>
              <a:rPr lang="en-US" altLang="en-US" sz="1600" b="1" i="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  Easiest and best platform to create slack bots. Provides an end-to-end developer experience.  </a:t>
            </a:r>
          </a:p>
          <a:p>
            <a:pPr marL="0" indent="0" algn="just" defTabSz="685800">
              <a:lnSpc>
                <a:spcPct val="150000"/>
              </a:lnSpc>
              <a:spcBef>
                <a:spcPct val="0"/>
              </a:spcBef>
              <a:buFontTx/>
              <a:buChar char="•"/>
            </a:pPr>
            <a:r>
              <a:rPr lang="en-US" altLang="en-US" sz="1600" b="1" i="1" dirty="0" err="1">
                <a:latin typeface="Times New Roman" panose="02020603050405020304" pitchFamily="18" charset="0"/>
                <a:cs typeface="Times New Roman" panose="02020603050405020304" pitchFamily="18" charset="0"/>
              </a:rPr>
              <a:t>Bottr</a:t>
            </a:r>
            <a:r>
              <a:rPr lang="en-US" altLang="en-US" sz="1600" b="1" i="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  There is an option to add data from Medium, Wikipedia, or WordPress for better coverage. This platform gives an option to embed a bot on the website. </a:t>
            </a:r>
          </a:p>
          <a:p>
            <a:pPr marL="0" indent="0" algn="just" defTabSz="685800">
              <a:lnSpc>
                <a:spcPct val="150000"/>
              </a:lnSpc>
              <a:spcBef>
                <a:spcPct val="0"/>
              </a:spcBef>
              <a:buFontTx/>
              <a:buChar char="•"/>
            </a:pPr>
            <a:r>
              <a:rPr lang="en-US" sz="1600" b="1" i="1" dirty="0">
                <a:latin typeface="Times New Roman" panose="02020603050405020304" pitchFamily="18" charset="0"/>
                <a:cs typeface="Times New Roman" panose="02020603050405020304" pitchFamily="18" charset="0"/>
              </a:rPr>
              <a:t>Microsoft Bot Framework </a:t>
            </a:r>
            <a:r>
              <a:rPr lang="en-US" sz="1600" dirty="0">
                <a:latin typeface="Times New Roman" panose="02020603050405020304" pitchFamily="18" charset="0"/>
                <a:cs typeface="Times New Roman" panose="02020603050405020304" pitchFamily="18" charset="0"/>
              </a:rPr>
              <a:t>—  Developers can kick off with various templates such as basic language understanding, Q&amp;As, forms, and more proactive bots.</a:t>
            </a:r>
          </a:p>
          <a:p>
            <a:pPr marL="0" indent="0" algn="just" defTabSz="685800">
              <a:lnSpc>
                <a:spcPct val="150000"/>
              </a:lnSpc>
              <a:spcBef>
                <a:spcPct val="0"/>
              </a:spcBef>
              <a:buFontTx/>
              <a:buChar char="•"/>
            </a:pPr>
            <a:r>
              <a:rPr lang="en-US" sz="1600" b="1" i="1" dirty="0">
                <a:latin typeface="Times New Roman" panose="02020603050405020304" pitchFamily="18" charset="0"/>
                <a:cs typeface="Times New Roman" panose="02020603050405020304" pitchFamily="18" charset="0"/>
              </a:rPr>
              <a:t>Wit.AI (Facebook Bot Engine) </a:t>
            </a:r>
            <a:r>
              <a:rPr lang="en-US" sz="1600" dirty="0">
                <a:latin typeface="Times New Roman" panose="02020603050405020304" pitchFamily="18" charset="0"/>
                <a:cs typeface="Times New Roman" panose="02020603050405020304" pitchFamily="18" charset="0"/>
              </a:rPr>
              <a:t>—  This framework provides an open natural language platform to build devices or applications that one can talk to or text.</a:t>
            </a:r>
          </a:p>
          <a:p>
            <a:pPr marL="0" indent="0" algn="just" defTabSz="685800">
              <a:lnSpc>
                <a:spcPct val="150000"/>
              </a:lnSpc>
              <a:spcBef>
                <a:spcPct val="0"/>
              </a:spcBef>
              <a:buFontTx/>
              <a:buChar char="•"/>
            </a:pPr>
            <a:r>
              <a:rPr lang="en-US" sz="1600" b="1" i="1" dirty="0">
                <a:latin typeface="Times New Roman" panose="02020603050405020304" pitchFamily="18" charset="0"/>
                <a:cs typeface="Times New Roman" panose="02020603050405020304" pitchFamily="18" charset="0"/>
              </a:rPr>
              <a:t>API.AI (Google </a:t>
            </a:r>
            <a:r>
              <a:rPr lang="en-US" sz="1600" b="1" i="1" dirty="0" err="1">
                <a:latin typeface="Times New Roman" panose="02020603050405020304" pitchFamily="18" charset="0"/>
                <a:cs typeface="Times New Roman" panose="02020603050405020304" pitchFamily="18" charset="0"/>
              </a:rPr>
              <a:t>Dialogflow</a:t>
            </a:r>
            <a:r>
              <a:rPr lang="en-US" sz="1600" b="1"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This framework also provides AI-powered text and voice-based interaction interfaces. It can connect with users on Google Assistant, Amazon Alexa, Facebook Messenger, etc.</a:t>
            </a:r>
            <a:endParaRPr lang="en-US" altLang="en-US" sz="1600" dirty="0">
              <a:latin typeface="Times New Roman" panose="02020603050405020304" pitchFamily="18" charset="0"/>
              <a:cs typeface="Times New Roman" panose="02020603050405020304" pitchFamily="18" charset="0"/>
            </a:endParaRPr>
          </a:p>
          <a:p>
            <a:pPr marL="0" indent="0" defTabSz="685800">
              <a:spcBef>
                <a:spcPct val="0"/>
              </a:spcBef>
              <a:buFontTx/>
              <a:buChar char="•"/>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36640599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549789" y="304800"/>
            <a:ext cx="7886700" cy="994172"/>
          </a:xfrm>
        </p:spPr>
        <p:txBody>
          <a:bodyPr/>
          <a:lstStyle/>
          <a:p>
            <a:r>
              <a:rPr lang="en-IN" sz="4000" dirty="0">
                <a:latin typeface="Times New Roman" panose="02020603050405020304" pitchFamily="18" charset="0"/>
                <a:cs typeface="Times New Roman" panose="02020603050405020304" pitchFamily="18" charset="0"/>
              </a:rPr>
              <a:t>Student Evaluation </a:t>
            </a:r>
            <a:r>
              <a:rPr lang="en-IN" sz="4000" b="1" dirty="0">
                <a:latin typeface="Times New Roman" panose="02020603050405020304" pitchFamily="18" charset="0"/>
                <a:cs typeface="Times New Roman" panose="02020603050405020304" pitchFamily="18" charset="0"/>
              </a:rPr>
              <a:t>QB1)</a:t>
            </a:r>
            <a:r>
              <a:rPr lang="en-US" sz="4000" b="1" dirty="0">
                <a:latin typeface="Times New Roman" panose="02020603050405020304" pitchFamily="18" charset="0"/>
                <a:cs typeface="Times New Roman" panose="02020603050405020304" pitchFamily="18" charset="0"/>
              </a:rPr>
              <a:t> How does a chatbot works step by step?</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228600" y="1676400"/>
            <a:ext cx="8561001" cy="4525963"/>
          </a:xfrm>
        </p:spPr>
        <p:txBody>
          <a:bodyPr/>
          <a:lstStyle/>
          <a:p>
            <a:pPr algn="just">
              <a:lnSpc>
                <a:spcPct val="150000"/>
              </a:lnSpc>
            </a:pPr>
            <a:r>
              <a:rPr lang="en-IN" b="1" i="1" dirty="0">
                <a:latin typeface="Times New Roman" panose="02020603050405020304" pitchFamily="18" charset="0"/>
                <a:cs typeface="Times New Roman" panose="02020603050405020304" pitchFamily="18" charset="0"/>
              </a:rPr>
              <a:t>Ans: </a:t>
            </a:r>
            <a:r>
              <a:rPr lang="en-US" dirty="0">
                <a:latin typeface="Times New Roman" panose="02020603050405020304" pitchFamily="18" charset="0"/>
                <a:cs typeface="Times New Roman" panose="02020603050405020304" pitchFamily="18" charset="0"/>
              </a:rPr>
              <a:t>Chatbots take three simple actions: understanding, acting on it, and answering. The chatbot analyzes the user’s message in the first phase. Then, after interpreting what the user stated, it takes action in accordance with a set of algorithms. Finally, it chooses one of several suitable answers.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2064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a:xfrm>
            <a:off x="457200" y="160337"/>
            <a:ext cx="8229600" cy="1143000"/>
          </a:xfrm>
        </p:spPr>
        <p:txBody>
          <a:bodyPr/>
          <a:lstStyle/>
          <a:p>
            <a:r>
              <a:rPr lang="en-IN" sz="3600" dirty="0">
                <a:latin typeface="Times New Roman" panose="02020603050405020304" pitchFamily="18" charset="0"/>
                <a:cs typeface="Times New Roman" panose="02020603050405020304" pitchFamily="18" charset="0"/>
              </a:rPr>
              <a:t>Student Evaluation </a:t>
            </a:r>
            <a:r>
              <a:rPr lang="en-IN" sz="3600" b="1" dirty="0">
                <a:latin typeface="Times New Roman" panose="02020603050405020304" pitchFamily="18" charset="0"/>
                <a:cs typeface="Times New Roman" panose="02020603050405020304" pitchFamily="18" charset="0"/>
              </a:rPr>
              <a:t>QB2) Is Alexa a chatbot?</a:t>
            </a: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p:txBody>
          <a:bodyPr/>
          <a:lstStyle/>
          <a:p>
            <a:pPr algn="just">
              <a:lnSpc>
                <a:spcPct val="150000"/>
              </a:lnSpc>
            </a:pPr>
            <a:r>
              <a:rPr lang="en-US" b="1" i="1" dirty="0">
                <a:latin typeface="Times New Roman" panose="02020603050405020304" pitchFamily="18" charset="0"/>
                <a:cs typeface="Times New Roman" panose="02020603050405020304" pitchFamily="18" charset="0"/>
              </a:rPr>
              <a:t>Ideally, Alexa is a chatbot. </a:t>
            </a:r>
            <a:r>
              <a:rPr lang="en-US" dirty="0">
                <a:latin typeface="Times New Roman" panose="02020603050405020304" pitchFamily="18" charset="0"/>
                <a:cs typeface="Times New Roman" panose="02020603050405020304" pitchFamily="18" charset="0"/>
              </a:rPr>
              <a:t>Amazon recently unveiled a new feature for iOS that allows users to make requests for Alexa and view responses on display.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720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4E7D-E8EB-0B28-61AE-01324BE04A5E}"/>
              </a:ext>
            </a:extLst>
          </p:cNvPr>
          <p:cNvSpPr>
            <a:spLocks noGrp="1"/>
          </p:cNvSpPr>
          <p:nvPr>
            <p:ph type="title"/>
          </p:nvPr>
        </p:nvSpPr>
        <p:spPr/>
        <p:txBody>
          <a:bodyPr/>
          <a:lstStyle/>
          <a:p>
            <a:r>
              <a:rPr lang="en-IN" sz="3600" dirty="0">
                <a:latin typeface="Times New Roman" panose="02020603050405020304" pitchFamily="18" charset="0"/>
                <a:cs typeface="Times New Roman" panose="02020603050405020304" pitchFamily="18" charset="0"/>
              </a:rPr>
              <a:t>Student Evaluation </a:t>
            </a:r>
            <a:r>
              <a:rPr lang="en-IN" sz="3600" b="1" dirty="0">
                <a:latin typeface="Times New Roman" panose="02020603050405020304" pitchFamily="18" charset="0"/>
                <a:cs typeface="Times New Roman" panose="02020603050405020304" pitchFamily="18" charset="0"/>
              </a:rPr>
              <a:t>QB3)</a:t>
            </a:r>
            <a:r>
              <a:rPr lang="en-US" sz="3600" b="1" dirty="0">
                <a:latin typeface="Times New Roman" panose="02020603050405020304" pitchFamily="18" charset="0"/>
                <a:cs typeface="Times New Roman" panose="02020603050405020304" pitchFamily="18" charset="0"/>
              </a:rPr>
              <a:t> Which algorithm is best for a chatbot?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758EDB-7980-7CAF-787D-8D887BEC4406}"/>
              </a:ext>
            </a:extLst>
          </p:cNvPr>
          <p:cNvSpPr>
            <a:spLocks noGrp="1"/>
          </p:cNvSpPr>
          <p:nvPr>
            <p:ph idx="1"/>
          </p:nvPr>
        </p:nvSpPr>
        <p:spPr>
          <a:xfrm>
            <a:off x="304800" y="1600200"/>
            <a:ext cx="8382000" cy="4525963"/>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Algorithms used by traditional chatbots are decision trees, recurrent neural networks, natural language processing (NLP), and Naive Bayes</a:t>
            </a:r>
            <a:r>
              <a:rPr lang="en-US" dirty="0"/>
              <a:t>.</a:t>
            </a:r>
            <a:endParaRPr lang="en-IN" dirty="0"/>
          </a:p>
        </p:txBody>
      </p:sp>
    </p:spTree>
    <p:extLst>
      <p:ext uri="{BB962C8B-B14F-4D97-AF65-F5344CB8AC3E}">
        <p14:creationId xmlns:p14="http://schemas.microsoft.com/office/powerpoint/2010/main" val="7849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11B6-F661-D63A-F226-860BCCDE699E}"/>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0B6843CE-AAC5-D012-D9D6-D9D67658F2F5}"/>
              </a:ext>
            </a:extLst>
          </p:cNvPr>
          <p:cNvSpPr>
            <a:spLocks noGrp="1"/>
          </p:cNvSpPr>
          <p:nvPr>
            <p:ph idx="1"/>
          </p:nvPr>
        </p:nvSpPr>
        <p:spPr/>
        <p:txBody>
          <a:bodyPr/>
          <a:lstStyle/>
          <a:p>
            <a:r>
              <a:rPr lang="en-IN" dirty="0">
                <a:hlinkClick r:id="rId2"/>
              </a:rPr>
              <a:t>https://www.mygreatlearning.com/blog/basics-of-building-an-artificial-intelligence-chatbot/#simple-text-based-chatbot-using-nltk-with-python</a:t>
            </a:r>
            <a:endParaRPr lang="en-IN" dirty="0"/>
          </a:p>
          <a:p>
            <a:endParaRPr lang="en-IN" dirty="0"/>
          </a:p>
        </p:txBody>
      </p:sp>
    </p:spTree>
    <p:extLst>
      <p:ext uri="{BB962C8B-B14F-4D97-AF65-F5344CB8AC3E}">
        <p14:creationId xmlns:p14="http://schemas.microsoft.com/office/powerpoint/2010/main" val="2489106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2693987"/>
            <a:ext cx="7772400" cy="1470025"/>
          </a:xfrm>
        </p:spPr>
        <p:txBody>
          <a:bodyPr vert="horz" wrap="square" lIns="91440" tIns="45720" rIns="91440" bIns="45720" anchor="ctr" anchorCtr="0"/>
          <a:lstStyle/>
          <a:p>
            <a:pPr eaLnBrk="1" hangingPunct="1"/>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Retrieval based- Conversation based</a:t>
            </a:r>
            <a:br>
              <a:rPr lang="en-IN" sz="4400" dirty="0">
                <a:solidFill>
                  <a:schemeClr val="tx1"/>
                </a:solidFill>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IN" sz="4400" dirty="0">
                <a:solidFill>
                  <a:schemeClr val="tx1"/>
                </a:solidFill>
                <a:latin typeface="Times New Roman" panose="02020603050405020304" pitchFamily="18" charset="0"/>
                <a:cs typeface="Times New Roman" panose="02020603050405020304" pitchFamily="18" charset="0"/>
              </a:rPr>
            </a:br>
            <a:br>
              <a:rPr lang="en-US" sz="4400" dirty="0">
                <a:solidFill>
                  <a:schemeClr val="tx1"/>
                </a:solidFill>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31494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44B5-FE14-A033-16EF-FAF567C937FA}"/>
              </a:ext>
            </a:extLst>
          </p:cNvPr>
          <p:cNvSpPr>
            <a:spLocks noGrp="1"/>
          </p:cNvSpPr>
          <p:nvPr>
            <p:ph type="title"/>
          </p:nvPr>
        </p:nvSpPr>
        <p:spPr>
          <a:xfrm>
            <a:off x="457200" y="0"/>
            <a:ext cx="8229600" cy="762000"/>
          </a:xfrm>
        </p:spPr>
        <p:txBody>
          <a:bodyPr/>
          <a:lstStyle/>
          <a:p>
            <a:r>
              <a:rPr lang="en-US" sz="3600" b="1" dirty="0">
                <a:latin typeface="Times New Roman" panose="02020603050405020304" pitchFamily="18" charset="0"/>
                <a:cs typeface="Times New Roman" panose="02020603050405020304" pitchFamily="18" charset="0"/>
              </a:rPr>
              <a:t>Conversational - AI</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BF5CA2-C767-E2F7-0630-4A48BABF500F}"/>
              </a:ext>
            </a:extLst>
          </p:cNvPr>
          <p:cNvSpPr>
            <a:spLocks noGrp="1"/>
          </p:cNvSpPr>
          <p:nvPr>
            <p:ph idx="1"/>
          </p:nvPr>
        </p:nvSpPr>
        <p:spPr>
          <a:xfrm>
            <a:off x="-15711" y="749431"/>
            <a:ext cx="89916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Conversational AI can be simply defined as human-</a:t>
            </a:r>
          </a:p>
          <a:p>
            <a:pPr algn="just">
              <a:lnSpc>
                <a:spcPct val="150000"/>
              </a:lnSpc>
            </a:pPr>
            <a:r>
              <a:rPr lang="en-US" sz="2400" dirty="0">
                <a:latin typeface="Times New Roman" panose="02020603050405020304" pitchFamily="18" charset="0"/>
                <a:cs typeface="Times New Roman" panose="02020603050405020304" pitchFamily="18" charset="0"/>
              </a:rPr>
              <a:t>computer interaction through natural conversations. </a:t>
            </a:r>
          </a:p>
          <a:p>
            <a:pPr algn="just">
              <a:lnSpc>
                <a:spcPct val="150000"/>
              </a:lnSpc>
            </a:pPr>
            <a:r>
              <a:rPr lang="en-US" sz="2400" dirty="0">
                <a:latin typeface="Times New Roman" panose="02020603050405020304" pitchFamily="18" charset="0"/>
                <a:cs typeface="Times New Roman" panose="02020603050405020304" pitchFamily="18" charset="0"/>
              </a:rPr>
              <a:t>This may be through a chatbot on a website or any social messaging app, a voice assistant or any other interactive messaging-enabled interfaces.</a:t>
            </a:r>
          </a:p>
          <a:p>
            <a:pPr algn="just">
              <a:lnSpc>
                <a:spcPct val="150000"/>
              </a:lnSpc>
            </a:pPr>
            <a:r>
              <a:rPr lang="en-US" sz="2400" dirty="0">
                <a:latin typeface="Times New Roman" panose="02020603050405020304" pitchFamily="18" charset="0"/>
                <a:cs typeface="Times New Roman" panose="02020603050405020304" pitchFamily="18" charset="0"/>
              </a:rPr>
              <a:t>This system will allow people to ask queries, get opinions or recommendations, execute needed transactions, find support or otherwise achieve a goal through conversations.</a:t>
            </a:r>
          </a:p>
          <a:p>
            <a:pPr algn="just">
              <a:lnSpc>
                <a:spcPct val="150000"/>
              </a:lnSpc>
            </a:pPr>
            <a:r>
              <a:rPr lang="en-US" sz="2400" dirty="0">
                <a:latin typeface="Times New Roman" panose="02020603050405020304" pitchFamily="18" charset="0"/>
                <a:cs typeface="Times New Roman" panose="02020603050405020304" pitchFamily="18" charset="0"/>
              </a:rPr>
              <a:t> Chatbots are basically online human-computer dialog system with natural language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9435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8517-3C5E-DF2B-F497-19E7EBE116DD}"/>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Approaches of chatbot AI</a:t>
            </a:r>
            <a:endParaRPr lang="en-IN" sz="36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FF3248F-E927-EA7C-0054-D841E62E4D2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842686"/>
            <a:ext cx="6595408" cy="3415114"/>
          </a:xfrm>
          <a:prstGeom prst="rect">
            <a:avLst/>
          </a:prstGeom>
          <a:noFill/>
          <a:ln>
            <a:noFill/>
          </a:ln>
        </p:spPr>
      </p:pic>
    </p:spTree>
    <p:extLst>
      <p:ext uri="{BB962C8B-B14F-4D97-AF65-F5344CB8AC3E}">
        <p14:creationId xmlns:p14="http://schemas.microsoft.com/office/powerpoint/2010/main" val="428225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Code for Tokenization</a:t>
            </a: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28600" y="914400"/>
            <a:ext cx="8686800" cy="6117213"/>
          </a:xfrm>
        </p:spPr>
        <p:txBody>
          <a:bodyPr/>
          <a:lstStyle/>
          <a:p>
            <a:pPr marL="0" indent="0">
              <a:buNone/>
            </a:pPr>
            <a:r>
              <a:rPr lang="en-IN" sz="2400" b="0" dirty="0">
                <a:effectLst/>
                <a:latin typeface="Courier New" panose="02070309020205020404" pitchFamily="49" charset="0"/>
              </a:rPr>
              <a:t>import spacy</a:t>
            </a:r>
          </a:p>
          <a:p>
            <a:pPr marL="0" indent="0">
              <a:buNone/>
            </a:pPr>
            <a:r>
              <a:rPr lang="en-IN" sz="2400" b="0" dirty="0" err="1">
                <a:effectLst/>
                <a:latin typeface="Courier New" panose="02070309020205020404" pitchFamily="49" charset="0"/>
              </a:rPr>
              <a:t>nlp</a:t>
            </a:r>
            <a:r>
              <a:rPr lang="en-IN" sz="2400" b="0" dirty="0">
                <a:effectLst/>
                <a:latin typeface="Courier New" panose="02070309020205020404" pitchFamily="49" charset="0"/>
              </a:rPr>
              <a:t> = </a:t>
            </a:r>
            <a:r>
              <a:rPr lang="en-IN" sz="2400" b="0" dirty="0" err="1">
                <a:effectLst/>
                <a:latin typeface="Courier New" panose="02070309020205020404" pitchFamily="49" charset="0"/>
              </a:rPr>
              <a:t>spacy.load</a:t>
            </a:r>
            <a:r>
              <a:rPr lang="en-IN" sz="2400" b="0" dirty="0">
                <a:effectLst/>
                <a:latin typeface="Courier New" panose="02070309020205020404" pitchFamily="49" charset="0"/>
              </a:rPr>
              <a:t>("</a:t>
            </a:r>
            <a:r>
              <a:rPr lang="en-IN" sz="2400" b="0" dirty="0" err="1">
                <a:effectLst/>
                <a:latin typeface="Courier New" panose="02070309020205020404" pitchFamily="49" charset="0"/>
              </a:rPr>
              <a:t>en_core_web_sm</a:t>
            </a:r>
            <a:r>
              <a:rPr lang="en-IN" sz="2400" b="0" dirty="0">
                <a:effectLst/>
                <a:latin typeface="Courier New" panose="02070309020205020404" pitchFamily="49" charset="0"/>
              </a:rPr>
              <a:t>")</a:t>
            </a:r>
          </a:p>
          <a:p>
            <a:pPr marL="0" indent="0">
              <a:buNone/>
            </a:pPr>
            <a:r>
              <a:rPr lang="en-IN" sz="2400" b="0" dirty="0">
                <a:effectLst/>
                <a:latin typeface="Courier New" panose="02070309020205020404" pitchFamily="49" charset="0"/>
              </a:rPr>
              <a:t>doc = </a:t>
            </a:r>
            <a:r>
              <a:rPr lang="en-IN" sz="2400" b="0" dirty="0" err="1">
                <a:effectLst/>
                <a:latin typeface="Courier New" panose="02070309020205020404" pitchFamily="49" charset="0"/>
              </a:rPr>
              <a:t>nlp</a:t>
            </a:r>
            <a:r>
              <a:rPr lang="en-IN" sz="2400" b="0" dirty="0">
                <a:effectLst/>
                <a:latin typeface="Courier New" panose="02070309020205020404" pitchFamily="49" charset="0"/>
              </a:rPr>
              <a:t>("Apple is looking at buying U.K. startup for $1 billion")</a:t>
            </a:r>
          </a:p>
          <a:p>
            <a:pPr marL="0" indent="0">
              <a:buNone/>
            </a:pPr>
            <a:r>
              <a:rPr lang="en-IN" sz="2400" b="0" dirty="0">
                <a:effectLst/>
                <a:latin typeface="Courier New" panose="02070309020205020404" pitchFamily="49" charset="0"/>
              </a:rPr>
              <a:t>for token in doc:</a:t>
            </a:r>
          </a:p>
          <a:p>
            <a:pPr marL="0" indent="0">
              <a:buNone/>
            </a:pPr>
            <a:r>
              <a:rPr lang="en-IN" sz="2400" b="0" dirty="0">
                <a:effectLst/>
                <a:latin typeface="Courier New" panose="02070309020205020404" pitchFamily="49" charset="0"/>
              </a:rPr>
              <a:t>   print(</a:t>
            </a:r>
            <a:r>
              <a:rPr lang="en-IN" sz="2400" b="0" dirty="0" err="1">
                <a:effectLst/>
                <a:latin typeface="Courier New" panose="02070309020205020404" pitchFamily="49" charset="0"/>
              </a:rPr>
              <a:t>token.text</a:t>
            </a:r>
            <a:r>
              <a:rPr lang="en-IN" sz="2400" b="0" dirty="0">
                <a:effectLst/>
                <a:latin typeface="Courier New" panose="02070309020205020404" pitchFamily="49" charset="0"/>
              </a:rPr>
              <a:t>)</a:t>
            </a:r>
          </a:p>
        </p:txBody>
      </p:sp>
    </p:spTree>
    <p:extLst>
      <p:ext uri="{BB962C8B-B14F-4D97-AF65-F5344CB8AC3E}">
        <p14:creationId xmlns:p14="http://schemas.microsoft.com/office/powerpoint/2010/main" val="391405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1224-EA73-5414-657E-8B8A77D9DE0A}"/>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RULE-BASED SYSTEM</a:t>
            </a:r>
          </a:p>
        </p:txBody>
      </p:sp>
      <p:sp>
        <p:nvSpPr>
          <p:cNvPr id="3" name="Content Placeholder 2">
            <a:extLst>
              <a:ext uri="{FF2B5EF4-FFF2-40B4-BE49-F238E27FC236}">
                <a16:creationId xmlns:a16="http://schemas.microsoft.com/office/drawing/2014/main" id="{54DF7DF5-29B6-E01C-5B32-84F50C4B8960}"/>
              </a:ext>
            </a:extLst>
          </p:cNvPr>
          <p:cNvSpPr>
            <a:spLocks noGrp="1"/>
          </p:cNvSpPr>
          <p:nvPr>
            <p:ph idx="1"/>
          </p:nvPr>
        </p:nvSpPr>
        <p:spPr>
          <a:xfrm>
            <a:off x="152400" y="1600200"/>
            <a:ext cx="88392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Rule based system works on the basis of a set of defined rules. </a:t>
            </a:r>
          </a:p>
          <a:p>
            <a:pPr algn="just">
              <a:lnSpc>
                <a:spcPct val="150000"/>
              </a:lnSpc>
            </a:pPr>
            <a:r>
              <a:rPr lang="en-US" sz="2400" dirty="0">
                <a:latin typeface="Times New Roman" panose="02020603050405020304" pitchFamily="18" charset="0"/>
                <a:cs typeface="Times New Roman" panose="02020603050405020304" pitchFamily="18" charset="0"/>
              </a:rPr>
              <a:t>The system usually trained in such a way that, if a certain input had given by the user, the response should be a particular one.</a:t>
            </a:r>
          </a:p>
          <a:p>
            <a:pPr algn="just">
              <a:lnSpc>
                <a:spcPct val="150000"/>
              </a:lnSpc>
            </a:pPr>
            <a:r>
              <a:rPr lang="en-US" sz="2400" dirty="0">
                <a:latin typeface="Times New Roman" panose="02020603050405020304" pitchFamily="18" charset="0"/>
                <a:cs typeface="Times New Roman" panose="02020603050405020304" pitchFamily="18" charset="0"/>
              </a:rPr>
              <a:t> Actually here a transformation is taking place from input to output based on defined set of rules. </a:t>
            </a:r>
          </a:p>
          <a:p>
            <a:pPr algn="just">
              <a:lnSpc>
                <a:spcPct val="150000"/>
              </a:lnSpc>
            </a:pPr>
            <a:r>
              <a:rPr lang="en-US" sz="2400" dirty="0">
                <a:latin typeface="Times New Roman" panose="02020603050405020304" pitchFamily="18" charset="0"/>
                <a:cs typeface="Times New Roman" panose="02020603050405020304" pitchFamily="18" charset="0"/>
              </a:rPr>
              <a:t>However this rule based system are not able to produce output when a query which are not defined in the rule set is asked.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8611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AF16-5C9F-02A4-B496-16315B89322F}"/>
              </a:ext>
            </a:extLst>
          </p:cNvPr>
          <p:cNvSpPr>
            <a:spLocks noGrp="1"/>
          </p:cNvSpPr>
          <p:nvPr>
            <p:ph type="title"/>
          </p:nvPr>
        </p:nvSpPr>
        <p:spPr>
          <a:xfrm>
            <a:off x="457200" y="274638"/>
            <a:ext cx="8229600" cy="639762"/>
          </a:xfrm>
        </p:spPr>
        <p:txBody>
          <a:bodyPr/>
          <a:lstStyle/>
          <a:p>
            <a:r>
              <a:rPr lang="en-IN" sz="3600" b="1" dirty="0">
                <a:latin typeface="Times New Roman" panose="02020603050405020304" pitchFamily="18" charset="0"/>
                <a:cs typeface="Times New Roman" panose="02020603050405020304" pitchFamily="18" charset="0"/>
              </a:rPr>
              <a:t>AI BASED SYSTEM</a:t>
            </a:r>
          </a:p>
        </p:txBody>
      </p:sp>
      <p:sp>
        <p:nvSpPr>
          <p:cNvPr id="3" name="Content Placeholder 2">
            <a:extLst>
              <a:ext uri="{FF2B5EF4-FFF2-40B4-BE49-F238E27FC236}">
                <a16:creationId xmlns:a16="http://schemas.microsoft.com/office/drawing/2014/main" id="{1AA6F3E3-5BD3-7E95-2F54-D302419454E7}"/>
              </a:ext>
            </a:extLst>
          </p:cNvPr>
          <p:cNvSpPr>
            <a:spLocks noGrp="1"/>
          </p:cNvSpPr>
          <p:nvPr>
            <p:ph idx="1"/>
          </p:nvPr>
        </p:nvSpPr>
        <p:spPr>
          <a:xfrm>
            <a:off x="381000" y="1143000"/>
            <a:ext cx="8305800" cy="53340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Artificial Intelligence Based System generally uses the concept of machine learning approaches to produce responses for the input which is given by the user. </a:t>
            </a:r>
          </a:p>
          <a:p>
            <a:pPr algn="just">
              <a:lnSpc>
                <a:spcPct val="150000"/>
              </a:lnSpc>
            </a:pPr>
            <a:r>
              <a:rPr lang="en-US" sz="2400" dirty="0">
                <a:latin typeface="Times New Roman" panose="02020603050405020304" pitchFamily="18" charset="0"/>
                <a:cs typeface="Times New Roman" panose="02020603050405020304" pitchFamily="18" charset="0"/>
              </a:rPr>
              <a:t>As this system mainly depends on ML approaches, It is termed as more efficient than that of Rule Based Systems. </a:t>
            </a:r>
          </a:p>
          <a:p>
            <a:pPr algn="just">
              <a:lnSpc>
                <a:spcPct val="150000"/>
              </a:lnSpc>
            </a:pPr>
            <a:r>
              <a:rPr lang="en-US" sz="2400" dirty="0">
                <a:latin typeface="Times New Roman" panose="02020603050405020304" pitchFamily="18" charset="0"/>
                <a:cs typeface="Times New Roman" panose="02020603050405020304" pitchFamily="18" charset="0"/>
              </a:rPr>
              <a:t>Basically AI based system can be subdivided in to two types. Namely Retrieval based model and Generative based model.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91217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09BD-CE45-20FE-9CA6-8F114EE3E914}"/>
              </a:ext>
            </a:extLst>
          </p:cNvPr>
          <p:cNvSpPr>
            <a:spLocks noGrp="1"/>
          </p:cNvSpPr>
          <p:nvPr>
            <p:ph type="title"/>
          </p:nvPr>
        </p:nvSpPr>
        <p:spPr>
          <a:xfrm>
            <a:off x="457200" y="0"/>
            <a:ext cx="8229600" cy="731837"/>
          </a:xfrm>
        </p:spPr>
        <p:txBody>
          <a:bodyPr/>
          <a:lstStyle/>
          <a:p>
            <a:r>
              <a:rPr lang="en-IN" sz="3600" b="1" dirty="0">
                <a:latin typeface="Times New Roman" panose="02020603050405020304" pitchFamily="18" charset="0"/>
                <a:cs typeface="Times New Roman" panose="02020603050405020304" pitchFamily="18" charset="0"/>
              </a:rPr>
              <a:t>Retrieval based system</a:t>
            </a:r>
          </a:p>
        </p:txBody>
      </p:sp>
      <p:sp>
        <p:nvSpPr>
          <p:cNvPr id="3" name="Content Placeholder 2">
            <a:extLst>
              <a:ext uri="{FF2B5EF4-FFF2-40B4-BE49-F238E27FC236}">
                <a16:creationId xmlns:a16="http://schemas.microsoft.com/office/drawing/2014/main" id="{B0D844E4-A837-3637-BADD-BB9BA8D3569D}"/>
              </a:ext>
            </a:extLst>
          </p:cNvPr>
          <p:cNvSpPr>
            <a:spLocks noGrp="1"/>
          </p:cNvSpPr>
          <p:nvPr>
            <p:ph idx="1"/>
          </p:nvPr>
        </p:nvSpPr>
        <p:spPr>
          <a:xfrm>
            <a:off x="-76200" y="609600"/>
            <a:ext cx="8763000" cy="6019800"/>
          </a:xfrm>
        </p:spPr>
        <p:txBody>
          <a:bodyPr/>
          <a:lstStyle/>
          <a:p>
            <a:pPr algn="just"/>
            <a:r>
              <a:rPr lang="en-US" sz="2000" dirty="0">
                <a:latin typeface="Times New Roman" panose="02020603050405020304" pitchFamily="18" charset="0"/>
                <a:cs typeface="Times New Roman" panose="02020603050405020304" pitchFamily="18" charset="0"/>
              </a:rPr>
              <a:t>Maintain a database of predefined responses.</a:t>
            </a:r>
          </a:p>
          <a:p>
            <a:pPr algn="just"/>
            <a:r>
              <a:rPr lang="en-US" sz="2000" dirty="0">
                <a:latin typeface="Times New Roman" panose="02020603050405020304" pitchFamily="18" charset="0"/>
                <a:cs typeface="Times New Roman" panose="02020603050405020304" pitchFamily="18" charset="0"/>
              </a:rPr>
              <a:t> It is some how similar to the rule based system, but more efficient than that of rule based. </a:t>
            </a:r>
          </a:p>
          <a:p>
            <a:pPr algn="just"/>
            <a:r>
              <a:rPr lang="en-US" sz="2000" dirty="0">
                <a:latin typeface="Times New Roman" panose="02020603050405020304" pitchFamily="18" charset="0"/>
                <a:cs typeface="Times New Roman" panose="02020603050405020304" pitchFamily="18" charset="0"/>
              </a:rPr>
              <a:t>Here when user ask a query, the system actually selects the best response by means of simple algorithms like keywords matching or it may require also more complex processing with machine learning or deep learning. </a:t>
            </a:r>
          </a:p>
          <a:p>
            <a:pPr algn="just"/>
            <a:r>
              <a:rPr lang="en-US" sz="2000" dirty="0">
                <a:latin typeface="Times New Roman" panose="02020603050405020304" pitchFamily="18" charset="0"/>
                <a:cs typeface="Times New Roman" panose="02020603050405020304" pitchFamily="18" charset="0"/>
              </a:rPr>
              <a:t>Basically this system need a-lot of data pre-processing.</a:t>
            </a:r>
          </a:p>
          <a:p>
            <a:pPr algn="just"/>
            <a:r>
              <a:rPr lang="en-US" sz="2000" dirty="0">
                <a:latin typeface="Times New Roman" panose="02020603050405020304" pitchFamily="18" charset="0"/>
                <a:cs typeface="Times New Roman" panose="02020603050405020304" pitchFamily="18" charset="0"/>
              </a:rPr>
              <a:t>The databases should be manually updated at a particular interval to avoid the problem of </a:t>
            </a:r>
            <a:r>
              <a:rPr lang="en-US" sz="2000" dirty="0" err="1">
                <a:latin typeface="Times New Roman" panose="02020603050405020304" pitchFamily="18" charset="0"/>
                <a:cs typeface="Times New Roman" panose="02020603050405020304" pitchFamily="18" charset="0"/>
              </a:rPr>
              <a:t>outdation</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The retrieval-based bots usually come up with a set of written responses to minimize the grammatical errors and to improve coherence and avoid a situation a system can be hacked to respond in less appropriate ways.</a:t>
            </a:r>
          </a:p>
          <a:p>
            <a:pPr algn="just"/>
            <a:r>
              <a:rPr lang="en-US" sz="2000" dirty="0">
                <a:latin typeface="Times New Roman" panose="02020603050405020304" pitchFamily="18" charset="0"/>
                <a:cs typeface="Times New Roman" panose="02020603050405020304" pitchFamily="18" charset="0"/>
              </a:rPr>
              <a:t> Basically this type of chatbots are very suitable when we are dealing with domain specific conversational system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0230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09BD-CE45-20FE-9CA6-8F114EE3E914}"/>
              </a:ext>
            </a:extLst>
          </p:cNvPr>
          <p:cNvSpPr>
            <a:spLocks noGrp="1"/>
          </p:cNvSpPr>
          <p:nvPr>
            <p:ph type="title"/>
          </p:nvPr>
        </p:nvSpPr>
        <p:spPr>
          <a:xfrm>
            <a:off x="457200" y="0"/>
            <a:ext cx="8229600" cy="731837"/>
          </a:xfrm>
        </p:spPr>
        <p:txBody>
          <a:bodyPr/>
          <a:lstStyle/>
          <a:p>
            <a:r>
              <a:rPr lang="en-IN" sz="3600" b="1" dirty="0">
                <a:latin typeface="Times New Roman" panose="02020603050405020304" pitchFamily="18" charset="0"/>
                <a:cs typeface="Times New Roman" panose="02020603050405020304" pitchFamily="18" charset="0"/>
              </a:rPr>
              <a:t>Retrieval based system</a:t>
            </a:r>
          </a:p>
        </p:txBody>
      </p:sp>
      <p:pic>
        <p:nvPicPr>
          <p:cNvPr id="6" name="Picture 5">
            <a:extLst>
              <a:ext uri="{FF2B5EF4-FFF2-40B4-BE49-F238E27FC236}">
                <a16:creationId xmlns:a16="http://schemas.microsoft.com/office/drawing/2014/main" id="{648B0854-CB9B-F07D-A2F0-DEDC59A2E5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6629400" cy="3886200"/>
          </a:xfrm>
          <a:prstGeom prst="rect">
            <a:avLst/>
          </a:prstGeom>
          <a:noFill/>
          <a:ln>
            <a:noFill/>
          </a:ln>
        </p:spPr>
      </p:pic>
    </p:spTree>
    <p:extLst>
      <p:ext uri="{BB962C8B-B14F-4D97-AF65-F5344CB8AC3E}">
        <p14:creationId xmlns:p14="http://schemas.microsoft.com/office/powerpoint/2010/main" val="29168915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35ED-308D-72F2-8123-6FB72FF4669A}"/>
              </a:ext>
            </a:extLst>
          </p:cNvPr>
          <p:cNvSpPr>
            <a:spLocks noGrp="1"/>
          </p:cNvSpPr>
          <p:nvPr>
            <p:ph type="title"/>
          </p:nvPr>
        </p:nvSpPr>
        <p:spPr>
          <a:xfrm>
            <a:off x="457200" y="0"/>
            <a:ext cx="8229600" cy="639762"/>
          </a:xfrm>
        </p:spPr>
        <p:txBody>
          <a:bodyPr/>
          <a:lstStyle/>
          <a:p>
            <a:r>
              <a:rPr lang="en-IN" sz="3600" b="1" dirty="0">
                <a:latin typeface="Times New Roman" panose="02020603050405020304" pitchFamily="18" charset="0"/>
                <a:cs typeface="Times New Roman" panose="02020603050405020304" pitchFamily="18" charset="0"/>
              </a:rPr>
              <a:t>Generative based system</a:t>
            </a:r>
          </a:p>
        </p:txBody>
      </p:sp>
      <p:sp>
        <p:nvSpPr>
          <p:cNvPr id="3" name="Content Placeholder 2">
            <a:extLst>
              <a:ext uri="{FF2B5EF4-FFF2-40B4-BE49-F238E27FC236}">
                <a16:creationId xmlns:a16="http://schemas.microsoft.com/office/drawing/2014/main" id="{CF28685E-D311-0CBB-A619-1431136F2398}"/>
              </a:ext>
            </a:extLst>
          </p:cNvPr>
          <p:cNvSpPr>
            <a:spLocks noGrp="1"/>
          </p:cNvSpPr>
          <p:nvPr>
            <p:ph idx="1"/>
          </p:nvPr>
        </p:nvSpPr>
        <p:spPr>
          <a:xfrm>
            <a:off x="304801" y="838200"/>
            <a:ext cx="8534400" cy="5745162"/>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It is trained in such a way that it can also produce response if a new query arrived. </a:t>
            </a:r>
          </a:p>
          <a:p>
            <a:pPr algn="just">
              <a:lnSpc>
                <a:spcPct val="150000"/>
              </a:lnSpc>
            </a:pPr>
            <a:r>
              <a:rPr lang="en-US" sz="2400" dirty="0">
                <a:latin typeface="Times New Roman" panose="02020603050405020304" pitchFamily="18" charset="0"/>
                <a:cs typeface="Times New Roman" panose="02020603050405020304" pitchFamily="18" charset="0"/>
              </a:rPr>
              <a:t>While the other two methods produces output on the basis of the rule defined or by considering matching from database, generative model needs large amount of data to get trained and from that the system try to generate new responses for a new query.</a:t>
            </a:r>
          </a:p>
          <a:p>
            <a:pPr algn="just">
              <a:lnSpc>
                <a:spcPct val="150000"/>
              </a:lnSpc>
            </a:pPr>
            <a:r>
              <a:rPr lang="en-US" sz="2400" dirty="0">
                <a:latin typeface="Times New Roman" panose="02020603050405020304" pitchFamily="18" charset="0"/>
                <a:cs typeface="Times New Roman" panose="02020603050405020304" pitchFamily="18" charset="0"/>
              </a:rPr>
              <a:t>When we are using generative model, there is high chance of producing grammatically error sentences as it have high freedom in generating responses. </a:t>
            </a:r>
          </a:p>
          <a:p>
            <a:pPr algn="just">
              <a:lnSpc>
                <a:spcPct val="150000"/>
              </a:lnSpc>
            </a:pPr>
            <a:r>
              <a:rPr lang="en-US" sz="2400" dirty="0">
                <a:latin typeface="Times New Roman" panose="02020603050405020304" pitchFamily="18" charset="0"/>
                <a:cs typeface="Times New Roman" panose="02020603050405020304" pitchFamily="18" charset="0"/>
              </a:rPr>
              <a:t>Generative system </a:t>
            </a:r>
            <a:r>
              <a:rPr lang="en-US" sz="2400" dirty="0" err="1">
                <a:latin typeface="Times New Roman" panose="02020603050405020304" pitchFamily="18" charset="0"/>
                <a:cs typeface="Times New Roman" panose="02020603050405020304" pitchFamily="18" charset="0"/>
              </a:rPr>
              <a:t>mainlyuse</a:t>
            </a:r>
            <a:r>
              <a:rPr lang="en-US" sz="2400" dirty="0">
                <a:latin typeface="Times New Roman" panose="02020603050405020304" pitchFamily="18" charset="0"/>
                <a:cs typeface="Times New Roman" panose="02020603050405020304" pitchFamily="18" charset="0"/>
              </a:rPr>
              <a:t> the concept of supervised learning, reinforcement </a:t>
            </a:r>
            <a:r>
              <a:rPr lang="en-US" sz="2400" dirty="0" err="1">
                <a:latin typeface="Times New Roman" panose="02020603050405020304" pitchFamily="18" charset="0"/>
                <a:cs typeface="Times New Roman" panose="02020603050405020304" pitchFamily="18" charset="0"/>
              </a:rPr>
              <a:t>learning,and</a:t>
            </a:r>
            <a:r>
              <a:rPr lang="en-US" sz="2400" dirty="0">
                <a:latin typeface="Times New Roman" panose="02020603050405020304" pitchFamily="18" charset="0"/>
                <a:cs typeface="Times New Roman" panose="02020603050405020304" pitchFamily="18" charset="0"/>
              </a:rPr>
              <a:t> adversarial learning for model building.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51510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8515-F5CE-DED8-14A3-5A8ACD198138}"/>
              </a:ext>
            </a:extLst>
          </p:cNvPr>
          <p:cNvSpPr>
            <a:spLocks noGrp="1"/>
          </p:cNvSpPr>
          <p:nvPr>
            <p:ph type="title"/>
          </p:nvPr>
        </p:nvSpPr>
        <p:spPr/>
        <p:txBody>
          <a:bodyPr/>
          <a:lstStyle/>
          <a:p>
            <a:r>
              <a:rPr lang="it-IT" sz="3600" b="1" dirty="0">
                <a:latin typeface="Times New Roman" panose="02020603050405020304" pitchFamily="18" charset="0"/>
                <a:cs typeface="Times New Roman" panose="02020603050405020304" pitchFamily="18" charset="0"/>
              </a:rPr>
              <a:t>CONVERSATIONA AI - RETRIEVAL BASED MODEL</a:t>
            </a:r>
            <a:endParaRPr lang="en-IN" sz="36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C53324B-B244-B96B-0053-00493C9752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620000" cy="4190999"/>
          </a:xfrm>
          <a:prstGeom prst="rect">
            <a:avLst/>
          </a:prstGeom>
          <a:noFill/>
          <a:ln>
            <a:noFill/>
          </a:ln>
        </p:spPr>
      </p:pic>
    </p:spTree>
    <p:extLst>
      <p:ext uri="{BB962C8B-B14F-4D97-AF65-F5344CB8AC3E}">
        <p14:creationId xmlns:p14="http://schemas.microsoft.com/office/powerpoint/2010/main" val="1550154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5585-EF90-B7E3-C3A0-3AE4E1E32475}"/>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Sample Query and answers</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228E145-F34B-A67B-6FF6-9C151A9ABF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7543800" cy="3195977"/>
          </a:xfrm>
          <a:prstGeom prst="rect">
            <a:avLst/>
          </a:prstGeom>
          <a:noFill/>
          <a:ln>
            <a:noFill/>
          </a:ln>
        </p:spPr>
      </p:pic>
    </p:spTree>
    <p:extLst>
      <p:ext uri="{BB962C8B-B14F-4D97-AF65-F5344CB8AC3E}">
        <p14:creationId xmlns:p14="http://schemas.microsoft.com/office/powerpoint/2010/main" val="3412077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D920-B554-82E4-83BB-32F44D6B2E10}"/>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REFERENCE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4CC627-9219-81F2-EB84-784FEE5D6A87}"/>
              </a:ext>
            </a:extLst>
          </p:cNvPr>
          <p:cNvSpPr>
            <a:spLocks noGrp="1"/>
          </p:cNvSpPr>
          <p:nvPr>
            <p:ph idx="1"/>
          </p:nvPr>
        </p:nvSpPr>
        <p:spPr/>
        <p:txBody>
          <a:bodyPr/>
          <a:lstStyle/>
          <a:p>
            <a:r>
              <a:rPr lang="en-IN" dirty="0">
                <a:hlinkClick r:id="rId2"/>
              </a:rPr>
              <a:t>https://solozano0725.medium.com/retrieval-based-chatbots-using-nltk-keras-e4f86b262b17</a:t>
            </a:r>
            <a:endParaRPr lang="en-IN" dirty="0"/>
          </a:p>
          <a:p>
            <a:endParaRPr lang="en-IN" dirty="0"/>
          </a:p>
        </p:txBody>
      </p:sp>
    </p:spTree>
    <p:extLst>
      <p:ext uri="{BB962C8B-B14F-4D97-AF65-F5344CB8AC3E}">
        <p14:creationId xmlns:p14="http://schemas.microsoft.com/office/powerpoint/2010/main" val="26475945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2693987"/>
            <a:ext cx="7772400" cy="1470025"/>
          </a:xfrm>
        </p:spPr>
        <p:txBody>
          <a:bodyPr vert="horz" wrap="square" lIns="91440" tIns="45720" rIns="91440" bIns="45720" anchor="ctr" anchorCtr="0"/>
          <a:lstStyle/>
          <a:p>
            <a:pPr eaLnBrk="1" hangingPunct="1"/>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NLU and NLG</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IN"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159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Natural Language Understanding (NLU)</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2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Parts of Speech Tagging</a:t>
            </a: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Tagging parts of speech is very crucial for information extraction from text.</a:t>
            </a:r>
          </a:p>
          <a:p>
            <a:pPr algn="just">
              <a:lnSpc>
                <a:spcPct val="150000"/>
              </a:lnSpc>
            </a:pPr>
            <a:r>
              <a:rPr lang="en-US" sz="2000" dirty="0">
                <a:latin typeface="Times New Roman" panose="02020603050405020304" pitchFamily="18" charset="0"/>
                <a:cs typeface="Times New Roman" panose="02020603050405020304" pitchFamily="18" charset="0"/>
              </a:rPr>
              <a:t>It'll help us understand the </a:t>
            </a:r>
            <a:r>
              <a:rPr lang="en-US" sz="2000" b="1" dirty="0">
                <a:latin typeface="Times New Roman" panose="02020603050405020304" pitchFamily="18" charset="0"/>
                <a:cs typeface="Times New Roman" panose="02020603050405020304" pitchFamily="18" charset="0"/>
              </a:rPr>
              <a:t>structure and context </a:t>
            </a:r>
            <a:r>
              <a:rPr lang="en-US" sz="2000" dirty="0">
                <a:latin typeface="Times New Roman" panose="02020603050405020304" pitchFamily="18" charset="0"/>
                <a:cs typeface="Times New Roman" panose="02020603050405020304" pitchFamily="18" charset="0"/>
              </a:rPr>
              <a:t>of the text data. </a:t>
            </a:r>
          </a:p>
          <a:p>
            <a:pPr algn="just">
              <a:lnSpc>
                <a:spcPct val="150000"/>
              </a:lnSpc>
            </a:pPr>
            <a:r>
              <a:rPr lang="en-US" sz="2000" dirty="0">
                <a:latin typeface="Times New Roman" panose="02020603050405020304" pitchFamily="18" charset="0"/>
                <a:cs typeface="Times New Roman" panose="02020603050405020304" pitchFamily="18" charset="0"/>
              </a:rPr>
              <a:t>We usually refer to text from documents as ''unstructured data'' – data with no defined structure or pattern.</a:t>
            </a:r>
          </a:p>
          <a:p>
            <a:pPr algn="just">
              <a:lnSpc>
                <a:spcPct val="150000"/>
              </a:lnSpc>
            </a:pPr>
            <a:r>
              <a:rPr lang="en-US" sz="2000" dirty="0">
                <a:latin typeface="Times New Roman" panose="02020603050405020304" pitchFamily="18" charset="0"/>
                <a:cs typeface="Times New Roman" panose="02020603050405020304" pitchFamily="18" charset="0"/>
              </a:rPr>
              <a:t>Hence, with POS tagging we can use techniques that will provide the context of words or tokens used to categories them in specific ways.</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1026" name="Picture 2" descr="Parts of Speech Tagging">
            <a:extLst>
              <a:ext uri="{FF2B5EF4-FFF2-40B4-BE49-F238E27FC236}">
                <a16:creationId xmlns:a16="http://schemas.microsoft.com/office/drawing/2014/main" id="{D9FC2D1C-D1B9-401E-AE4A-F4B50F6B4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68206"/>
            <a:ext cx="9144000" cy="288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4441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0" i="0" dirty="0">
                <a:solidFill>
                  <a:srgbClr val="0070C0"/>
                </a:solidFill>
                <a:effectLst/>
                <a:latin typeface="Google Sans"/>
              </a:rPr>
              <a:t>Natural Language Understanding (NLU)</a:t>
            </a:r>
            <a:endParaRPr lang="en-IN" sz="3200"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Natural Language Understanding (NLU) is the ability of a computer to understand human language. You can use it for many applications, such as chatbots, voice assistants, and automated translation services.</a:t>
            </a:r>
          </a:p>
          <a:p>
            <a:pPr algn="just">
              <a:lnSpc>
                <a:spcPct val="150000"/>
              </a:lnSpc>
            </a:pPr>
            <a:r>
              <a:rPr lang="en-US" sz="2400" dirty="0">
                <a:latin typeface="Times New Roman" panose="02020603050405020304" pitchFamily="18" charset="0"/>
                <a:cs typeface="Times New Roman" panose="02020603050405020304" pitchFamily="18" charset="0"/>
              </a:rPr>
              <a:t>The most basic form of NLU is parsing, which takes text written in natural language and converts it into a structured format that computers can understand. </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For example, the words "hello world" would be converted into their respective parts of speech (nouns and verbs), while "I am hungry" would be split into two sentences: "I am" and "hungry."</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218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686800" cy="563562"/>
          </a:xfrm>
        </p:spPr>
        <p:txBody>
          <a:bodyPr/>
          <a:lstStyle/>
          <a:p>
            <a:pPr algn="l"/>
            <a:r>
              <a:rPr lang="en-US" sz="3200" b="0" i="0" dirty="0">
                <a:solidFill>
                  <a:srgbClr val="0070C0"/>
                </a:solidFill>
                <a:effectLst/>
                <a:latin typeface="Times New Roman" panose="02020603050405020304" pitchFamily="18" charset="0"/>
                <a:cs typeface="Times New Roman" panose="02020603050405020304" pitchFamily="18" charset="0"/>
              </a:rPr>
              <a:t>How Does Natural Language Understanding Work?</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lnSpc>
                <a:spcPct val="150000"/>
              </a:lnSpc>
              <a:buNone/>
            </a:pPr>
            <a:endParaRPr lang="en-US" sz="2400" b="0" i="0" dirty="0">
              <a:effectLst/>
              <a:latin typeface="Times New Roman" panose="02020603050405020304" pitchFamily="18" charset="0"/>
              <a:cs typeface="Times New Roman" panose="02020603050405020304" pitchFamily="18" charset="0"/>
            </a:endParaRPr>
          </a:p>
          <a:p>
            <a:pPr marL="0" indent="0" algn="just">
              <a:lnSpc>
                <a:spcPct val="150000"/>
              </a:lnSpc>
              <a:buNone/>
            </a:pPr>
            <a:r>
              <a:rPr lang="en-US" sz="2400" b="0" i="0" dirty="0">
                <a:effectLst/>
                <a:latin typeface="Times New Roman" panose="02020603050405020304" pitchFamily="18" charset="0"/>
                <a:cs typeface="Times New Roman" panose="02020603050405020304" pitchFamily="18" charset="0"/>
              </a:rPr>
              <a:t>Natural language understanding is taking a natural language input, like a sentence or paragraph, and processing it to produce an output. It's often used in consumer-facing applications like web search engines and chatbots, where users interact with the application using plain language.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5788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686800" cy="563562"/>
          </a:xfrm>
        </p:spPr>
        <p:txBody>
          <a:bodyPr/>
          <a:lstStyle/>
          <a:p>
            <a:pPr algn="l"/>
            <a:r>
              <a:rPr lang="en-US" sz="3200" b="0" i="0" dirty="0">
                <a:solidFill>
                  <a:srgbClr val="0070C0"/>
                </a:solidFill>
                <a:effectLst/>
                <a:latin typeface="Times New Roman" panose="02020603050405020304" pitchFamily="18" charset="0"/>
                <a:cs typeface="Times New Roman" panose="02020603050405020304" pitchFamily="18" charset="0"/>
              </a:rPr>
              <a:t>How Does Natural Language Understanding Work?</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lnSpc>
                <a:spcPct val="150000"/>
              </a:lnSpc>
              <a:buNone/>
            </a:pPr>
            <a:r>
              <a:rPr lang="en-US" sz="2400" dirty="0">
                <a:solidFill>
                  <a:srgbClr val="FF0000"/>
                </a:solidFill>
                <a:latin typeface="Times New Roman" panose="02020603050405020304" pitchFamily="18" charset="0"/>
                <a:cs typeface="Times New Roman" panose="02020603050405020304" pitchFamily="18" charset="0"/>
              </a:rPr>
              <a:t>B</a:t>
            </a:r>
            <a:r>
              <a:rPr lang="en-US" sz="2400" b="0" i="0" dirty="0">
                <a:solidFill>
                  <a:srgbClr val="FF0000"/>
                </a:solidFill>
                <a:effectLst/>
                <a:latin typeface="Times New Roman" panose="02020603050405020304" pitchFamily="18" charset="0"/>
                <a:cs typeface="Times New Roman" panose="02020603050405020304" pitchFamily="18" charset="0"/>
              </a:rPr>
              <a:t>reak down the process into three stages:</a:t>
            </a:r>
          </a:p>
          <a:p>
            <a:pPr marL="0" indent="0" algn="just">
              <a:lnSpc>
                <a:spcPct val="150000"/>
              </a:lnSpc>
              <a:buNone/>
            </a:pPr>
            <a:r>
              <a:rPr lang="en-US" sz="2200" b="0" i="0" dirty="0">
                <a:solidFill>
                  <a:srgbClr val="FF0000"/>
                </a:solidFill>
                <a:effectLst/>
                <a:latin typeface="Times New Roman" panose="02020603050405020304" pitchFamily="18" charset="0"/>
                <a:cs typeface="Times New Roman" panose="02020603050405020304" pitchFamily="18" charset="0"/>
              </a:rPr>
              <a:t>Tokenization</a:t>
            </a:r>
            <a:r>
              <a:rPr lang="en-US" sz="2200" b="0" i="0" dirty="0">
                <a:effectLst/>
                <a:latin typeface="Times New Roman" panose="02020603050405020304" pitchFamily="18" charset="0"/>
                <a:cs typeface="Times New Roman" panose="02020603050405020304" pitchFamily="18" charset="0"/>
              </a:rPr>
              <a:t>: The first stage of NLU involves splitting a given input into individual words or tokens. It includes punctuation, other symbols, and words from all languages.</a:t>
            </a:r>
          </a:p>
          <a:p>
            <a:pPr marL="0" indent="0" algn="just">
              <a:lnSpc>
                <a:spcPct val="150000"/>
              </a:lnSpc>
              <a:buNone/>
            </a:pPr>
            <a:r>
              <a:rPr lang="en-US" sz="2200" b="0" i="0" dirty="0">
                <a:solidFill>
                  <a:srgbClr val="FF0000"/>
                </a:solidFill>
                <a:effectLst/>
                <a:latin typeface="Times New Roman" panose="02020603050405020304" pitchFamily="18" charset="0"/>
                <a:cs typeface="Times New Roman" panose="02020603050405020304" pitchFamily="18" charset="0"/>
              </a:rPr>
              <a:t>Lexical Analysis</a:t>
            </a:r>
            <a:r>
              <a:rPr lang="en-US" sz="2200" b="0" i="0" dirty="0">
                <a:effectLst/>
                <a:latin typeface="Times New Roman" panose="02020603050405020304" pitchFamily="18" charset="0"/>
                <a:cs typeface="Times New Roman" panose="02020603050405020304" pitchFamily="18" charset="0"/>
              </a:rPr>
              <a:t>: Next, the tokens are placed into a dictionary that includes their part of speech (for example, whether they're nouns or verbs). It also includes identifying phrases that should be placed in a separate database for later use.</a:t>
            </a:r>
          </a:p>
          <a:p>
            <a:pPr marL="0" indent="0" algn="just">
              <a:lnSpc>
                <a:spcPct val="150000"/>
              </a:lnSpc>
              <a:buNone/>
            </a:pPr>
            <a:r>
              <a:rPr lang="en-US" sz="2200" b="0" i="0" dirty="0">
                <a:solidFill>
                  <a:srgbClr val="FF0000"/>
                </a:solidFill>
                <a:effectLst/>
                <a:latin typeface="Times New Roman" panose="02020603050405020304" pitchFamily="18" charset="0"/>
                <a:cs typeface="Times New Roman" panose="02020603050405020304" pitchFamily="18" charset="0"/>
              </a:rPr>
              <a:t>Syntactic Analysis</a:t>
            </a:r>
            <a:r>
              <a:rPr lang="en-US" sz="2200" b="0" i="0" dirty="0">
                <a:effectLst/>
                <a:latin typeface="Times New Roman" panose="02020603050405020304" pitchFamily="18" charset="0"/>
                <a:cs typeface="Times New Roman" panose="02020603050405020304" pitchFamily="18" charset="0"/>
              </a:rPr>
              <a:t>: The tokens are analyzed for their grammatical structure. It includes identifying each word's roles and whether there's any ambiguity between multiple interpretations of those roles.</a:t>
            </a:r>
          </a:p>
        </p:txBody>
      </p:sp>
    </p:spTree>
    <p:extLst>
      <p:ext uri="{BB962C8B-B14F-4D97-AF65-F5344CB8AC3E}">
        <p14:creationId xmlns:p14="http://schemas.microsoft.com/office/powerpoint/2010/main" val="2892908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34623-B96D-C11F-6845-2B26D9389F2A}"/>
              </a:ext>
            </a:extLst>
          </p:cNvPr>
          <p:cNvSpPr>
            <a:spLocks noGrp="1"/>
          </p:cNvSpPr>
          <p:nvPr>
            <p:ph type="title"/>
          </p:nvPr>
        </p:nvSpPr>
        <p:spPr/>
        <p:txBody>
          <a:bodyPr/>
          <a:lstStyle/>
          <a:p>
            <a:r>
              <a:rPr lang="en-US" sz="3200" b="0" i="0" dirty="0">
                <a:solidFill>
                  <a:srgbClr val="0070C0"/>
                </a:solidFill>
                <a:effectLst/>
                <a:latin typeface="Times New Roman" panose="02020603050405020304" pitchFamily="18" charset="0"/>
                <a:cs typeface="Times New Roman" panose="02020603050405020304" pitchFamily="18" charset="0"/>
              </a:rPr>
              <a:t>How Does Natural Language Understanding Work?</a:t>
            </a:r>
            <a:endParaRPr lang="en-IN" sz="3200" dirty="0"/>
          </a:p>
        </p:txBody>
      </p:sp>
      <p:pic>
        <p:nvPicPr>
          <p:cNvPr id="4" name="Content Placeholder 3">
            <a:extLst>
              <a:ext uri="{FF2B5EF4-FFF2-40B4-BE49-F238E27FC236}">
                <a16:creationId xmlns:a16="http://schemas.microsoft.com/office/drawing/2014/main" id="{75AC4A51-416B-B01D-1A66-67D11FD91CA9}"/>
              </a:ext>
            </a:extLst>
          </p:cNvPr>
          <p:cNvPicPr>
            <a:picLocks noGrp="1" noChangeAspect="1"/>
          </p:cNvPicPr>
          <p:nvPr>
            <p:ph idx="1"/>
          </p:nvPr>
        </p:nvPicPr>
        <p:blipFill>
          <a:blip r:embed="rId2"/>
          <a:stretch>
            <a:fillRect/>
          </a:stretch>
        </p:blipFill>
        <p:spPr>
          <a:xfrm>
            <a:off x="979966" y="1600200"/>
            <a:ext cx="7184068" cy="4525963"/>
          </a:xfrm>
          <a:prstGeom prst="rect">
            <a:avLst/>
          </a:prstGeom>
        </p:spPr>
      </p:pic>
    </p:spTree>
    <p:extLst>
      <p:ext uri="{BB962C8B-B14F-4D97-AF65-F5344CB8AC3E}">
        <p14:creationId xmlns:p14="http://schemas.microsoft.com/office/powerpoint/2010/main" val="3907880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686800" cy="563562"/>
          </a:xfrm>
        </p:spPr>
        <p:txBody>
          <a:bodyPr/>
          <a:lstStyle/>
          <a:p>
            <a:pPr algn="l"/>
            <a:r>
              <a:rPr lang="en-US" sz="3200" b="0" i="0" dirty="0">
                <a:solidFill>
                  <a:srgbClr val="0070C0"/>
                </a:solidFill>
                <a:effectLst/>
                <a:latin typeface="Times New Roman" panose="02020603050405020304" pitchFamily="18" charset="0"/>
                <a:cs typeface="Times New Roman" panose="02020603050405020304" pitchFamily="18" charset="0"/>
              </a:rPr>
              <a:t>Natural Language Understanding(NLU) Example</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lnSpc>
                <a:spcPct val="150000"/>
              </a:lnSpc>
              <a:buNone/>
            </a:pPr>
            <a:r>
              <a:rPr lang="en-US" sz="2200" b="0" i="0" dirty="0">
                <a:solidFill>
                  <a:srgbClr val="FF0000"/>
                </a:solidFill>
                <a:effectLst/>
                <a:latin typeface="Times New Roman" panose="02020603050405020304" pitchFamily="18" charset="0"/>
                <a:cs typeface="Times New Roman" panose="02020603050405020304" pitchFamily="18" charset="0"/>
              </a:rPr>
              <a:t>1. Alice is swimming against the current.</a:t>
            </a:r>
          </a:p>
          <a:p>
            <a:pPr marL="0" indent="0" algn="just">
              <a:lnSpc>
                <a:spcPct val="150000"/>
              </a:lnSpc>
              <a:buNone/>
            </a:pPr>
            <a:r>
              <a:rPr lang="en-US" sz="2200" b="0" i="0" dirty="0">
                <a:solidFill>
                  <a:srgbClr val="FF0000"/>
                </a:solidFill>
                <a:effectLst/>
                <a:latin typeface="Times New Roman" panose="02020603050405020304" pitchFamily="18" charset="0"/>
                <a:cs typeface="Times New Roman" panose="02020603050405020304" pitchFamily="18" charset="0"/>
              </a:rPr>
              <a:t>2. The current version of the report is in the folder.</a:t>
            </a:r>
          </a:p>
          <a:p>
            <a:pPr algn="just">
              <a:lnSpc>
                <a:spcPct val="150000"/>
              </a:lnSpc>
            </a:pPr>
            <a:r>
              <a:rPr lang="en-US" sz="2200" b="0" i="0" dirty="0">
                <a:effectLst/>
                <a:latin typeface="Times New Roman" panose="02020603050405020304" pitchFamily="18" charset="0"/>
                <a:cs typeface="Times New Roman" panose="02020603050405020304" pitchFamily="18" charset="0"/>
              </a:rPr>
              <a:t>In the first sentence, the word, current is a noun. The verb that precedes it, swimming, provides additional context to the reader, allowing us to conclude that we are referring to the flow of water in the ocean. </a:t>
            </a:r>
          </a:p>
          <a:p>
            <a:pPr algn="just">
              <a:lnSpc>
                <a:spcPct val="150000"/>
              </a:lnSpc>
            </a:pPr>
            <a:r>
              <a:rPr lang="en-US" sz="2200" b="0" i="0" dirty="0">
                <a:effectLst/>
                <a:latin typeface="Times New Roman" panose="02020603050405020304" pitchFamily="18" charset="0"/>
                <a:cs typeface="Times New Roman" panose="02020603050405020304" pitchFamily="18" charset="0"/>
              </a:rPr>
              <a:t>The second sentence uses the word current, but as an adjective. The noun it describes, version, denotes multiple iterations of a report, enabling us to determine that we are referring to the most up-to-date status of a file.</a:t>
            </a:r>
          </a:p>
        </p:txBody>
      </p:sp>
    </p:spTree>
    <p:extLst>
      <p:ext uri="{BB962C8B-B14F-4D97-AF65-F5344CB8AC3E}">
        <p14:creationId xmlns:p14="http://schemas.microsoft.com/office/powerpoint/2010/main" val="3633275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686800" cy="563562"/>
          </a:xfrm>
        </p:spPr>
        <p:txBody>
          <a:bodyPr/>
          <a:lstStyle/>
          <a:p>
            <a:pPr algn="l"/>
            <a:r>
              <a:rPr lang="en-IN" sz="3200" b="0" i="0" dirty="0">
                <a:solidFill>
                  <a:srgbClr val="0070C0"/>
                </a:solidFill>
                <a:effectLst/>
                <a:latin typeface="Times New Roman" panose="02020603050405020304" pitchFamily="18" charset="0"/>
                <a:cs typeface="Times New Roman" panose="02020603050405020304" pitchFamily="18" charset="0"/>
              </a:rPr>
              <a:t>Natural Language Understanding Applications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endParaRPr lang="en-IN" sz="2400" b="0" i="0" dirty="0">
              <a:solidFill>
                <a:srgbClr val="FF0000"/>
              </a:solidFill>
              <a:effectLst/>
              <a:latin typeface="Times New Roman" panose="02020603050405020304" pitchFamily="18" charset="0"/>
              <a:cs typeface="Times New Roman" panose="02020603050405020304" pitchFamily="18" charset="0"/>
            </a:endParaRPr>
          </a:p>
          <a:p>
            <a:pPr algn="just">
              <a:lnSpc>
                <a:spcPct val="150000"/>
              </a:lnSpc>
            </a:pPr>
            <a:r>
              <a:rPr lang="en-IN" sz="2400" b="0" i="0" dirty="0">
                <a:solidFill>
                  <a:srgbClr val="FF0000"/>
                </a:solidFill>
                <a:effectLst/>
                <a:latin typeface="Times New Roman" panose="02020603050405020304" pitchFamily="18" charset="0"/>
                <a:cs typeface="Times New Roman" panose="02020603050405020304" pitchFamily="18" charset="0"/>
              </a:rPr>
              <a:t>IVR and Message Routing</a:t>
            </a:r>
          </a:p>
          <a:p>
            <a:pPr algn="just">
              <a:lnSpc>
                <a:spcPct val="150000"/>
              </a:lnSpc>
            </a:pPr>
            <a:r>
              <a:rPr lang="en-IN" sz="2400" b="0" i="0" dirty="0">
                <a:solidFill>
                  <a:srgbClr val="FF0000"/>
                </a:solidFill>
                <a:effectLst/>
                <a:latin typeface="Times New Roman" panose="02020603050405020304" pitchFamily="18" charset="0"/>
                <a:cs typeface="Times New Roman" panose="02020603050405020304" pitchFamily="18" charset="0"/>
              </a:rPr>
              <a:t>Data Capture</a:t>
            </a:r>
          </a:p>
          <a:p>
            <a:pPr algn="just">
              <a:lnSpc>
                <a:spcPct val="150000"/>
              </a:lnSpc>
            </a:pPr>
            <a:r>
              <a:rPr lang="en-IN" sz="2400" b="0" i="0" dirty="0">
                <a:solidFill>
                  <a:srgbClr val="FF0000"/>
                </a:solidFill>
                <a:effectLst/>
                <a:latin typeface="Times New Roman" panose="02020603050405020304" pitchFamily="18" charset="0"/>
                <a:cs typeface="Times New Roman" panose="02020603050405020304" pitchFamily="18" charset="0"/>
              </a:rPr>
              <a:t>Customer Support</a:t>
            </a:r>
          </a:p>
          <a:p>
            <a:pPr algn="just">
              <a:lnSpc>
                <a:spcPct val="150000"/>
              </a:lnSpc>
            </a:pPr>
            <a:r>
              <a:rPr lang="en-IN" sz="2400" b="0" i="0" dirty="0">
                <a:solidFill>
                  <a:srgbClr val="FF0000"/>
                </a:solidFill>
                <a:effectLst/>
                <a:latin typeface="Times New Roman" panose="02020603050405020304" pitchFamily="18" charset="0"/>
                <a:cs typeface="Times New Roman" panose="02020603050405020304" pitchFamily="18" charset="0"/>
              </a:rPr>
              <a:t>Chatbots </a:t>
            </a:r>
          </a:p>
          <a:p>
            <a:pPr algn="just">
              <a:lnSpc>
                <a:spcPct val="150000"/>
              </a:lnSpc>
            </a:pPr>
            <a:r>
              <a:rPr lang="en-IN" sz="2400" b="0" i="0" dirty="0">
                <a:solidFill>
                  <a:srgbClr val="FF0000"/>
                </a:solidFill>
                <a:effectLst/>
                <a:latin typeface="Times New Roman" panose="02020603050405020304" pitchFamily="18" charset="0"/>
                <a:cs typeface="Times New Roman" panose="02020603050405020304" pitchFamily="18" charset="0"/>
              </a:rPr>
              <a:t>Virtual assistants</a:t>
            </a:r>
          </a:p>
          <a:p>
            <a:pPr marL="0" indent="0" algn="just">
              <a:lnSpc>
                <a:spcPct val="150000"/>
              </a:lnSpc>
              <a:buNone/>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2245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Natural Language Generation (NLG)</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7638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0" i="0" dirty="0">
                <a:solidFill>
                  <a:srgbClr val="0070C0"/>
                </a:solidFill>
                <a:effectLst/>
                <a:latin typeface="Google Sans"/>
              </a:rPr>
              <a:t>Natural Language Generation (NLG)</a:t>
            </a:r>
            <a:endParaRPr lang="en-IN" sz="3200"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562600"/>
          </a:xfrm>
        </p:spPr>
        <p:txBody>
          <a:bodyPr/>
          <a:lstStyle/>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Natural language generation is another subset of natural language processing. While natural language understanding focuses on computer reading comprehension, natural language generation enables computers to write. </a:t>
            </a:r>
          </a:p>
          <a:p>
            <a:pPr algn="just">
              <a:lnSpc>
                <a:spcPct val="150000"/>
              </a:lnSpc>
            </a:pPr>
            <a:r>
              <a:rPr lang="en-US" sz="2400" dirty="0">
                <a:latin typeface="Times New Roman" panose="02020603050405020304" pitchFamily="18" charset="0"/>
                <a:cs typeface="Times New Roman" panose="02020603050405020304" pitchFamily="18" charset="0"/>
              </a:rPr>
              <a:t>NLG is the process of producing a human language text response based on some data input. This text can also be converted into a speech format through text-to-speech services.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5294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0" i="0" dirty="0">
                <a:solidFill>
                  <a:srgbClr val="0070C0"/>
                </a:solidFill>
                <a:effectLst/>
                <a:latin typeface="Google Sans"/>
              </a:rPr>
              <a:t>Natural Language Generation (NLG)</a:t>
            </a:r>
            <a:endParaRPr lang="en-IN" sz="3200"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5626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Natural language generation (NLG) is the use of artificial intelligence (AI) programming to produce written or spoken narratives from a data set.</a:t>
            </a:r>
          </a:p>
          <a:p>
            <a:pPr algn="just">
              <a:lnSpc>
                <a:spcPct val="150000"/>
              </a:lnSpc>
            </a:pPr>
            <a:r>
              <a:rPr lang="en-US" sz="2400" dirty="0">
                <a:latin typeface="Times New Roman" panose="02020603050405020304" pitchFamily="18" charset="0"/>
                <a:cs typeface="Times New Roman" panose="02020603050405020304" pitchFamily="18" charset="0"/>
              </a:rPr>
              <a:t>Natural language generation (NLG) is the process of generating text that appears to be written by a human, without the need for a human to actually write it. A subset of Natural Language Processing (NLP), NLG technology works together with Natural Language Understanding (NLU) to generate NLP</a:t>
            </a:r>
          </a:p>
        </p:txBody>
      </p:sp>
    </p:spTree>
    <p:extLst>
      <p:ext uri="{BB962C8B-B14F-4D97-AF65-F5344CB8AC3E}">
        <p14:creationId xmlns:p14="http://schemas.microsoft.com/office/powerpoint/2010/main" val="9610666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US" sz="3200" b="0" i="0" dirty="0">
                <a:solidFill>
                  <a:srgbClr val="0070C0"/>
                </a:solidFill>
                <a:effectLst/>
                <a:latin typeface="Times New Roman" panose="02020603050405020304" pitchFamily="18" charset="0"/>
                <a:cs typeface="Times New Roman" panose="02020603050405020304" pitchFamily="18" charset="0"/>
              </a:rPr>
              <a:t>How Does </a:t>
            </a:r>
            <a:r>
              <a:rPr lang="en-IN" sz="3200" b="0" i="0" dirty="0">
                <a:solidFill>
                  <a:srgbClr val="0070C0"/>
                </a:solidFill>
                <a:effectLst/>
                <a:latin typeface="Times New Roman" panose="02020603050405020304" pitchFamily="18" charset="0"/>
                <a:cs typeface="Times New Roman" panose="02020603050405020304" pitchFamily="18" charset="0"/>
              </a:rPr>
              <a:t>Natural Language Generation works? </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562600"/>
          </a:xfrm>
        </p:spPr>
        <p:txBody>
          <a:bodyPr/>
          <a:lstStyle/>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Text planning</a:t>
            </a:r>
            <a:r>
              <a:rPr lang="en-US" sz="2400" dirty="0">
                <a:latin typeface="Times New Roman" panose="02020603050405020304" pitchFamily="18" charset="0"/>
                <a:cs typeface="Times New Roman" panose="02020603050405020304" pitchFamily="18" charset="0"/>
              </a:rPr>
              <a:t>: During this stage, general content is formulated and ordered in a logical manner.</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Sentence planning</a:t>
            </a:r>
            <a:r>
              <a:rPr lang="en-US" sz="2400" dirty="0">
                <a:latin typeface="Times New Roman" panose="02020603050405020304" pitchFamily="18" charset="0"/>
                <a:cs typeface="Times New Roman" panose="02020603050405020304" pitchFamily="18" charset="0"/>
              </a:rPr>
              <a:t>: This stage considers punctuation and text flow, breaking out content into paragraphs and sentences and incorporating pronouns or conjunctions where appropriate.</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Realization</a:t>
            </a:r>
            <a:r>
              <a:rPr lang="en-US" sz="2400" dirty="0">
                <a:latin typeface="Times New Roman" panose="02020603050405020304" pitchFamily="18" charset="0"/>
                <a:cs typeface="Times New Roman" panose="02020603050405020304" pitchFamily="18" charset="0"/>
              </a:rPr>
              <a:t>: This stage accounts for grammatical accuracy, ensuring that rules around punctation and conjugations are followed. For example, the past tense of the verb run is ran, not </a:t>
            </a:r>
            <a:r>
              <a:rPr lang="en-US" sz="2400" dirty="0" err="1">
                <a:latin typeface="Times New Roman" panose="02020603050405020304" pitchFamily="18" charset="0"/>
                <a:cs typeface="Times New Roman" panose="02020603050405020304" pitchFamily="18" charset="0"/>
              </a:rPr>
              <a:t>runned</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780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Parts of Speech Tagging</a:t>
            </a: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 parts of speech tagging, all the tokens in the text data get </a:t>
            </a:r>
            <a:r>
              <a:rPr lang="en-US" sz="2000" dirty="0" err="1">
                <a:latin typeface="Times New Roman" panose="02020603050405020304" pitchFamily="18" charset="0"/>
                <a:cs typeface="Times New Roman" panose="02020603050405020304" pitchFamily="18" charset="0"/>
              </a:rPr>
              <a:t>categorised</a:t>
            </a:r>
            <a:r>
              <a:rPr lang="en-US" sz="2000" dirty="0">
                <a:latin typeface="Times New Roman" panose="02020603050405020304" pitchFamily="18" charset="0"/>
                <a:cs typeface="Times New Roman" panose="02020603050405020304" pitchFamily="18" charset="0"/>
              </a:rPr>
              <a:t> into different word categories, such as nouns, verbs, adjectives, prepositions, determiners, etc. </a:t>
            </a:r>
          </a:p>
          <a:p>
            <a:pPr algn="just">
              <a:lnSpc>
                <a:spcPct val="150000"/>
              </a:lnSpc>
            </a:pPr>
            <a:r>
              <a:rPr lang="en-US" sz="2000" dirty="0">
                <a:latin typeface="Times New Roman" panose="02020603050405020304" pitchFamily="18" charset="0"/>
                <a:cs typeface="Times New Roman" panose="02020603050405020304" pitchFamily="18" charset="0"/>
              </a:rPr>
              <a:t>This additional information connected to words enables further processing and analysis, such as sentiment analytics, lemmatization,  or any reports where we can look closer at a specific class of words.</a:t>
            </a:r>
          </a:p>
          <a:p>
            <a:pPr marL="400050" lvl="1" indent="0">
              <a:buNone/>
            </a:pPr>
            <a:r>
              <a:rPr lang="en-IN" dirty="0">
                <a:latin typeface="Courier New" panose="02070309020205020404" pitchFamily="49" charset="0"/>
              </a:rPr>
              <a:t>import spacy</a:t>
            </a:r>
          </a:p>
          <a:p>
            <a:pPr marL="400050" lvl="1" indent="0">
              <a:buNone/>
            </a:pPr>
            <a:r>
              <a:rPr lang="en-IN" dirty="0">
                <a:latin typeface="Courier New" panose="02070309020205020404" pitchFamily="49" charset="0"/>
              </a:rPr>
              <a:t>NLP = </a:t>
            </a:r>
            <a:r>
              <a:rPr lang="en-IN" dirty="0" err="1">
                <a:latin typeface="Courier New" panose="02070309020205020404" pitchFamily="49" charset="0"/>
              </a:rPr>
              <a:t>spacy.load</a:t>
            </a:r>
            <a:r>
              <a:rPr lang="en-IN" dirty="0">
                <a:latin typeface="Courier New" panose="02070309020205020404" pitchFamily="49" charset="0"/>
              </a:rPr>
              <a:t>("</a:t>
            </a:r>
            <a:r>
              <a:rPr lang="en-IN" dirty="0" err="1">
                <a:latin typeface="Courier New" panose="02070309020205020404" pitchFamily="49" charset="0"/>
              </a:rPr>
              <a:t>en_core_web_sm</a:t>
            </a:r>
            <a:r>
              <a:rPr lang="en-IN" dirty="0">
                <a:latin typeface="Courier New" panose="02070309020205020404" pitchFamily="49" charset="0"/>
              </a:rPr>
              <a:t>")</a:t>
            </a:r>
          </a:p>
          <a:p>
            <a:pPr marL="400050" lvl="1" indent="0">
              <a:buNone/>
            </a:pPr>
            <a:r>
              <a:rPr lang="en-IN" dirty="0">
                <a:latin typeface="Courier New" panose="02070309020205020404" pitchFamily="49" charset="0"/>
              </a:rPr>
              <a:t>doc = NLP("Apple is looking at buying U.K. startup for $1 billion")</a:t>
            </a:r>
          </a:p>
          <a:p>
            <a:pPr marL="400050" lvl="1" indent="0">
              <a:buNone/>
            </a:pPr>
            <a:r>
              <a:rPr lang="en-IN" dirty="0">
                <a:latin typeface="Courier New" panose="02070309020205020404" pitchFamily="49" charset="0"/>
              </a:rPr>
              <a:t>for token in doc:</a:t>
            </a:r>
          </a:p>
          <a:p>
            <a:pPr marL="400050" lvl="1" indent="0">
              <a:buNone/>
            </a:pPr>
            <a:r>
              <a:rPr lang="en-IN" dirty="0">
                <a:latin typeface="Courier New" panose="02070309020205020404" pitchFamily="49" charset="0"/>
              </a:rPr>
              <a:t>   print(</a:t>
            </a:r>
            <a:r>
              <a:rPr lang="en-IN" dirty="0" err="1">
                <a:latin typeface="Courier New" panose="02070309020205020404" pitchFamily="49" charset="0"/>
              </a:rPr>
              <a:t>token.text</a:t>
            </a:r>
            <a:r>
              <a:rPr lang="en-IN" dirty="0">
                <a:latin typeface="Courier New" panose="02070309020205020404" pitchFamily="49" charset="0"/>
              </a:rPr>
              <a:t>, </a:t>
            </a:r>
            <a:r>
              <a:rPr lang="en-IN" dirty="0" err="1">
                <a:latin typeface="Courier New" panose="02070309020205020404" pitchFamily="49" charset="0"/>
              </a:rPr>
              <a:t>token.pos</a:t>
            </a:r>
            <a:r>
              <a:rPr lang="en-IN" dirty="0">
                <a:latin typeface="Courier New" panose="02070309020205020404" pitchFamily="49" charset="0"/>
              </a:rPr>
              <a:t>_)</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0704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0" i="0" dirty="0">
                <a:solidFill>
                  <a:srgbClr val="0070C0"/>
                </a:solidFill>
                <a:effectLst/>
                <a:latin typeface="Times New Roman" panose="02020603050405020304" pitchFamily="18" charset="0"/>
                <a:cs typeface="Times New Roman" panose="02020603050405020304" pitchFamily="18" charset="0"/>
              </a:rPr>
              <a:t>Natural Language Generation Steps</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5626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Data analysis. First, data (both structured data like financial information and unstructured data like transcribed call audio) must be analyzed.</a:t>
            </a:r>
          </a:p>
          <a:p>
            <a:pPr algn="just">
              <a:lnSpc>
                <a:spcPct val="150000"/>
              </a:lnSpc>
            </a:pPr>
            <a:r>
              <a:rPr lang="en-US" sz="2400" dirty="0">
                <a:latin typeface="Times New Roman" panose="02020603050405020304" pitchFamily="18" charset="0"/>
                <a:cs typeface="Times New Roman" panose="02020603050405020304" pitchFamily="18" charset="0"/>
              </a:rPr>
              <a:t>Data understanding.</a:t>
            </a:r>
          </a:p>
          <a:p>
            <a:pPr algn="just">
              <a:lnSpc>
                <a:spcPct val="150000"/>
              </a:lnSpc>
            </a:pPr>
            <a:r>
              <a:rPr lang="en-US" sz="2400" dirty="0">
                <a:latin typeface="Times New Roman" panose="02020603050405020304" pitchFamily="18" charset="0"/>
                <a:cs typeface="Times New Roman" panose="02020603050405020304" pitchFamily="18" charset="0"/>
              </a:rPr>
              <a:t>Document creation and structuring</a:t>
            </a:r>
          </a:p>
          <a:p>
            <a:pPr algn="just">
              <a:lnSpc>
                <a:spcPct val="150000"/>
              </a:lnSpc>
            </a:pPr>
            <a:r>
              <a:rPr lang="en-US" sz="2400" dirty="0">
                <a:latin typeface="Times New Roman" panose="02020603050405020304" pitchFamily="18" charset="0"/>
                <a:cs typeface="Times New Roman" panose="02020603050405020304" pitchFamily="18" charset="0"/>
              </a:rPr>
              <a:t>Sentence aggregation.</a:t>
            </a:r>
          </a:p>
          <a:p>
            <a:pPr algn="just">
              <a:lnSpc>
                <a:spcPct val="150000"/>
              </a:lnSpc>
            </a:pPr>
            <a:r>
              <a:rPr lang="en-US" sz="2400" dirty="0">
                <a:latin typeface="Times New Roman" panose="02020603050405020304" pitchFamily="18" charset="0"/>
                <a:cs typeface="Times New Roman" panose="02020603050405020304" pitchFamily="18" charset="0"/>
              </a:rPr>
              <a:t>Grammatical structuring.</a:t>
            </a:r>
          </a:p>
          <a:p>
            <a:pPr algn="just">
              <a:lnSpc>
                <a:spcPct val="150000"/>
              </a:lnSpc>
            </a:pPr>
            <a:r>
              <a:rPr lang="en-US" sz="2400" dirty="0">
                <a:latin typeface="Times New Roman" panose="02020603050405020304" pitchFamily="18" charset="0"/>
                <a:cs typeface="Times New Roman" panose="02020603050405020304" pitchFamily="18" charset="0"/>
              </a:rPr>
              <a:t>Language presentation.</a:t>
            </a:r>
          </a:p>
        </p:txBody>
      </p:sp>
    </p:spTree>
    <p:extLst>
      <p:ext uri="{BB962C8B-B14F-4D97-AF65-F5344CB8AC3E}">
        <p14:creationId xmlns:p14="http://schemas.microsoft.com/office/powerpoint/2010/main" val="35333279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0" i="0" dirty="0">
                <a:solidFill>
                  <a:srgbClr val="0070C0"/>
                </a:solidFill>
                <a:effectLst/>
                <a:latin typeface="Times New Roman" panose="02020603050405020304" pitchFamily="18" charset="0"/>
                <a:cs typeface="Times New Roman" panose="02020603050405020304" pitchFamily="18" charset="0"/>
              </a:rPr>
              <a:t>Natural Language Generation Applications </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562600"/>
          </a:xfrm>
        </p:spPr>
        <p:txBody>
          <a:bodyPr/>
          <a:lstStyle/>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Chatbots that automatically answer questions on websites. </a:t>
            </a:r>
          </a:p>
          <a:p>
            <a:pPr algn="just">
              <a:lnSpc>
                <a:spcPct val="150000"/>
              </a:lnSpc>
            </a:pPr>
            <a:r>
              <a:rPr lang="en-US" sz="2400" dirty="0">
                <a:latin typeface="Times New Roman" panose="02020603050405020304" pitchFamily="18" charset="0"/>
                <a:cs typeface="Times New Roman" panose="02020603050405020304" pitchFamily="18" charset="0"/>
              </a:rPr>
              <a:t>Voice assistants like Alexa or Siri that respond to commands.</a:t>
            </a:r>
          </a:p>
          <a:p>
            <a:pPr algn="just">
              <a:lnSpc>
                <a:spcPct val="150000"/>
              </a:lnSpc>
            </a:pPr>
            <a:r>
              <a:rPr lang="en-US" sz="2400" dirty="0">
                <a:latin typeface="Times New Roman" panose="02020603050405020304" pitchFamily="18" charset="0"/>
                <a:cs typeface="Times New Roman" panose="02020603050405020304" pitchFamily="18" charset="0"/>
              </a:rPr>
              <a:t> Machine translation tools that translate one language into another</a:t>
            </a:r>
          </a:p>
        </p:txBody>
      </p:sp>
    </p:spTree>
    <p:extLst>
      <p:ext uri="{BB962C8B-B14F-4D97-AF65-F5344CB8AC3E}">
        <p14:creationId xmlns:p14="http://schemas.microsoft.com/office/powerpoint/2010/main" val="14802303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Machine Translation</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3317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Machine Translation (MT)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Machine translation or MT, automatically translates text from one natural language into another.</a:t>
            </a:r>
          </a:p>
          <a:p>
            <a:pPr algn="just">
              <a:lnSpc>
                <a:spcPct val="150000"/>
              </a:lnSpc>
            </a:pPr>
            <a:r>
              <a:rPr lang="en-US" sz="2000" dirty="0">
                <a:latin typeface="Times New Roman" panose="02020603050405020304" pitchFamily="18" charset="0"/>
                <a:cs typeface="Times New Roman" panose="02020603050405020304" pitchFamily="18" charset="0"/>
              </a:rPr>
              <a:t>One of the most notable advantages of machine translation is its </a:t>
            </a:r>
            <a:r>
              <a:rPr lang="en-US" sz="2000" b="1" i="1" dirty="0">
                <a:latin typeface="Times New Roman" panose="02020603050405020304" pitchFamily="18" charset="0"/>
                <a:cs typeface="Times New Roman" panose="02020603050405020304" pitchFamily="18" charset="0"/>
              </a:rPr>
              <a:t>ability to rapidly translate large volumes of text.</a:t>
            </a:r>
          </a:p>
          <a:p>
            <a:pPr algn="just">
              <a:lnSpc>
                <a:spcPct val="150000"/>
              </a:lnSpc>
            </a:pPr>
            <a:r>
              <a:rPr lang="en-US" sz="2000" dirty="0">
                <a:latin typeface="Times New Roman" panose="02020603050405020304" pitchFamily="18" charset="0"/>
                <a:cs typeface="Times New Roman" panose="02020603050405020304" pitchFamily="18" charset="0"/>
              </a:rPr>
              <a:t>Many of us were introduced to machine translation when Google launched its translation service. </a:t>
            </a:r>
          </a:p>
          <a:p>
            <a:pPr algn="just">
              <a:lnSpc>
                <a:spcPct val="150000"/>
              </a:lnSpc>
            </a:pPr>
            <a:r>
              <a:rPr lang="en-US" sz="2000" dirty="0">
                <a:latin typeface="Times New Roman" panose="02020603050405020304" pitchFamily="18" charset="0"/>
                <a:cs typeface="Times New Roman" panose="02020603050405020304" pitchFamily="18" charset="0"/>
              </a:rPr>
              <a:t>However, this technology has come a long way since the mid-20th century.</a:t>
            </a:r>
          </a:p>
          <a:p>
            <a:pPr algn="just">
              <a:lnSpc>
                <a:spcPct val="150000"/>
              </a:lnSpc>
            </a:pPr>
            <a:r>
              <a:rPr lang="en-US" sz="2000" dirty="0">
                <a:latin typeface="Times New Roman" panose="02020603050405020304" pitchFamily="18" charset="0"/>
                <a:cs typeface="Times New Roman" panose="02020603050405020304" pitchFamily="18" charset="0"/>
              </a:rPr>
              <a:t>Research and development in machine translation, or MT, began as early as the 1950s, primarily in the United States."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7032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How does it works?</a:t>
            </a: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rtl="0">
              <a:lnSpc>
                <a:spcPct val="150000"/>
              </a:lnSpc>
            </a:pPr>
            <a:r>
              <a:rPr lang="en-US" sz="2000" b="1" i="1" dirty="0">
                <a:latin typeface="Times New Roman" panose="02020603050405020304" pitchFamily="18" charset="0"/>
                <a:cs typeface="Times New Roman" panose="02020603050405020304" pitchFamily="18" charset="0"/>
              </a:rPr>
              <a:t>Machine translation works by using computer software to translate the text from one source language to another target language. </a:t>
            </a:r>
          </a:p>
          <a:p>
            <a:pPr algn="just" rtl="0">
              <a:lnSpc>
                <a:spcPct val="150000"/>
              </a:lnSpc>
            </a:pPr>
            <a:r>
              <a:rPr lang="en-US" sz="2000" dirty="0">
                <a:latin typeface="Times New Roman" panose="02020603050405020304" pitchFamily="18" charset="0"/>
                <a:cs typeface="Times New Roman" panose="02020603050405020304" pitchFamily="18" charset="0"/>
              </a:rPr>
              <a:t>At its core, machine translation is a process that replaces individual words or phrases in one natural language with their equivalents in another language. This fundamental approach is based on creating a mapping between words, phrases, or sentences in the source language and their corresponding translations in the target language.</a:t>
            </a:r>
          </a:p>
          <a:p>
            <a:pPr algn="just" rtl="0">
              <a:lnSpc>
                <a:spcPct val="150000"/>
              </a:lnSpc>
            </a:pPr>
            <a:r>
              <a:rPr lang="en-US" sz="2000" dirty="0">
                <a:latin typeface="Times New Roman" panose="02020603050405020304" pitchFamily="18" charset="0"/>
                <a:cs typeface="Times New Roman" panose="02020603050405020304" pitchFamily="18" charset="0"/>
              </a:rPr>
              <a:t>Initially, MT systems performed straightforward word-to-word replacements. For example, if the source language has the word "apple," it might be replaced with the word "pomme" in French. This simple substitution of atomic words formed the foundation of early MT systems.</a:t>
            </a:r>
          </a:p>
        </p:txBody>
      </p:sp>
    </p:spTree>
    <p:extLst>
      <p:ext uri="{BB962C8B-B14F-4D97-AF65-F5344CB8AC3E}">
        <p14:creationId xmlns:p14="http://schemas.microsoft.com/office/powerpoint/2010/main" val="18132870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How does it works?</a:t>
            </a: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rtl="0">
              <a:lnSpc>
                <a:spcPct val="150000"/>
              </a:lnSpc>
            </a:pPr>
            <a:r>
              <a:rPr lang="en-US" sz="2000" dirty="0">
                <a:latin typeface="Times New Roman" panose="02020603050405020304" pitchFamily="18" charset="0"/>
                <a:cs typeface="Times New Roman" panose="02020603050405020304" pitchFamily="18" charset="0"/>
              </a:rPr>
              <a:t>As the field advanced, more sophisticated techniques emerged. Machine translation systems started to use large corpora (collections of text) to analyze and understand patterns in language. This allowed for more complex translations that considered contextual factors such as idiomatic expressions, sentence structure, and word order.</a:t>
            </a:r>
          </a:p>
          <a:p>
            <a:pPr algn="just" rtl="0">
              <a:lnSpc>
                <a:spcPct val="150000"/>
              </a:lnSpc>
            </a:pPr>
            <a:r>
              <a:rPr lang="en-US" sz="2000" dirty="0">
                <a:latin typeface="Times New Roman" panose="02020603050405020304" pitchFamily="18" charset="0"/>
                <a:cs typeface="Times New Roman" panose="02020603050405020304" pitchFamily="18" charset="0"/>
              </a:rPr>
              <a:t>MT systems have evolved to handle linguistic challenges, including variations in phonetic typology (sound patterns), recognizing and translating idioms (phrases with non-literal meanings), and addressing linguistic anomalies or exceptions. These improvements have led to more accurate and contextually appropriate translations.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40776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How does it works?</a:t>
            </a: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rtl="0">
              <a:lnSpc>
                <a:spcPct val="150000"/>
              </a:lnSpc>
            </a:pPr>
            <a:r>
              <a:rPr lang="en-US" sz="2000" dirty="0">
                <a:latin typeface="Times New Roman" panose="02020603050405020304" pitchFamily="18" charset="0"/>
                <a:cs typeface="Times New Roman" panose="02020603050405020304" pitchFamily="18" charset="0"/>
              </a:rPr>
              <a:t>While MT has made significant progress, there is still a gap between the capabilities of machines and human translators. Human translators possess cultural and contextual knowledge that can be challenging for machines to replicate accurately. However, ongoing advancements in artificial intelligence and machine learning suggest that MT systems will continue to improve, possibly reaching a level where they can perform translations that closely resemble human translation in quality and nuance.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2111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4 Types of </a:t>
            </a:r>
            <a:r>
              <a:rPr lang="en-IN" sz="3600" b="1" dirty="0">
                <a:latin typeface="Times New Roman" panose="02020603050405020304" pitchFamily="18" charset="0"/>
                <a:cs typeface="Times New Roman" panose="02020603050405020304" pitchFamily="18" charset="0"/>
              </a:rPr>
              <a:t>Machine Translation</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Statistical Machine Translation or SMT</a:t>
            </a:r>
          </a:p>
          <a:p>
            <a:pPr algn="just" rtl="0">
              <a:lnSpc>
                <a:spcPct val="150000"/>
              </a:lnSpc>
            </a:pPr>
            <a:r>
              <a:rPr lang="en-US" sz="1800" dirty="0">
                <a:latin typeface="Times New Roman" panose="02020603050405020304" pitchFamily="18" charset="0"/>
                <a:cs typeface="Times New Roman" panose="02020603050405020304" pitchFamily="18" charset="0"/>
              </a:rPr>
              <a:t>It works by alluding to statistical models that depend on the investigation of huge volumes of bilingual content. It expects to decide the correspondence between a word from the source language and a word from the objective language. A genuine illustration of this is Google Translate. </a:t>
            </a:r>
          </a:p>
          <a:p>
            <a:pPr algn="just" rtl="0">
              <a:lnSpc>
                <a:spcPct val="150000"/>
              </a:lnSpc>
            </a:pPr>
            <a:r>
              <a:rPr lang="en-US" sz="1800" dirty="0">
                <a:latin typeface="Times New Roman" panose="02020603050405020304" pitchFamily="18" charset="0"/>
                <a:cs typeface="Times New Roman" panose="02020603050405020304" pitchFamily="18" charset="0"/>
              </a:rPr>
              <a:t>Presently, </a:t>
            </a:r>
            <a:r>
              <a:rPr lang="en-US" sz="18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SMT</a:t>
            </a:r>
            <a:r>
              <a:rPr lang="en-US" sz="1800" dirty="0">
                <a:latin typeface="Times New Roman" panose="02020603050405020304" pitchFamily="18" charset="0"/>
                <a:cs typeface="Times New Roman" panose="02020603050405020304" pitchFamily="18" charset="0"/>
              </a:rPr>
              <a:t> is extraordinary for basic translation, however its most noteworthy disadvantage is that it doesn't factor in context, which implies translation can regularly be wrong or you can say, don't expect great quality translation. There are several types of statistical-based machine translation models which are: Hierarchical phrase-based translation, Syntax-based translation, Phrase-based translation, Word-based translation. </a:t>
            </a:r>
          </a:p>
          <a:p>
            <a:pPr algn="just">
              <a:lnSpc>
                <a:spcPct val="150000"/>
              </a:lnSpc>
            </a:pPr>
            <a:endParaRPr lang="en-US" sz="1800" b="1" i="1" dirty="0">
              <a:latin typeface="Times New Roman" panose="02020603050405020304" pitchFamily="18" charset="0"/>
              <a:cs typeface="Times New Roman" panose="02020603050405020304" pitchFamily="18" charset="0"/>
            </a:endParaRPr>
          </a:p>
          <a:p>
            <a:pPr algn="just" rtl="0">
              <a:lnSpc>
                <a:spcPct val="150000"/>
              </a:lnSpc>
            </a:pPr>
            <a:r>
              <a:rPr lang="en-IN" sz="1800" dirty="0">
                <a:latin typeface="Times New Roman" panose="02020603050405020304" pitchFamily="18" charset="0"/>
                <a:cs typeface="Times New Roman" panose="02020603050405020304" pitchFamily="18" charset="0"/>
                <a:hlinkClick r:id="rId3"/>
              </a:rPr>
              <a:t>https://www.analyticssteps.com/blogs/4-types-machine-translation-nlp</a:t>
            </a:r>
            <a:endParaRPr lang="en-IN" sz="1800" dirty="0">
              <a:latin typeface="Times New Roman" panose="02020603050405020304" pitchFamily="18" charset="0"/>
              <a:cs typeface="Times New Roman" panose="02020603050405020304" pitchFamily="18" charset="0"/>
            </a:endParaRPr>
          </a:p>
          <a:p>
            <a:pPr algn="just" rtl="0">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6240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4 Types of </a:t>
            </a:r>
            <a:r>
              <a:rPr lang="en-IN" sz="3600" b="1" dirty="0">
                <a:latin typeface="Times New Roman" panose="02020603050405020304" pitchFamily="18" charset="0"/>
                <a:cs typeface="Times New Roman" panose="02020603050405020304" pitchFamily="18" charset="0"/>
              </a:rPr>
              <a:t>Machine Translation</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a:lnSpc>
                <a:spcPct val="150000"/>
              </a:lnSpc>
              <a:buFont typeface="+mj-lt"/>
              <a:buAutoNum type="arabicPeriod" startAt="2"/>
            </a:pPr>
            <a:r>
              <a:rPr lang="en-US" sz="2000" b="1" i="1" dirty="0">
                <a:latin typeface="Times New Roman" panose="02020603050405020304" pitchFamily="18" charset="0"/>
                <a:cs typeface="Times New Roman" panose="02020603050405020304" pitchFamily="18" charset="0"/>
              </a:rPr>
              <a:t>Rule based MT</a:t>
            </a:r>
          </a:p>
          <a:p>
            <a:pPr algn="just">
              <a:lnSpc>
                <a:spcPct val="150000"/>
              </a:lnSpc>
            </a:pPr>
            <a:r>
              <a:rPr lang="en-US" sz="2000" dirty="0">
                <a:latin typeface="Times New Roman" panose="02020603050405020304" pitchFamily="18" charset="0"/>
                <a:cs typeface="Times New Roman" panose="02020603050405020304" pitchFamily="18" charset="0"/>
              </a:rPr>
              <a:t>RBMT basically translates the basics of grammatical rules. It directs a grammatical examination of the source language and the objective language to create the translated sentence. But, RBMT requires broad editing, and its substantial reliance on dictionaries implies that proficiency is accomplished after a significant period.</a:t>
            </a:r>
          </a:p>
          <a:p>
            <a:pPr algn="just">
              <a:lnSpc>
                <a:spcPct val="150000"/>
              </a:lnSpc>
              <a:buFont typeface="+mj-lt"/>
              <a:buAutoNum type="arabicPeriod" startAt="3"/>
            </a:pPr>
            <a:r>
              <a:rPr lang="en-IN" sz="2000" b="1" i="1" dirty="0">
                <a:latin typeface="Times New Roman" panose="02020603050405020304" pitchFamily="18" charset="0"/>
                <a:cs typeface="Times New Roman" panose="02020603050405020304" pitchFamily="18" charset="0"/>
              </a:rPr>
              <a:t>Hybrid Machine Translation</a:t>
            </a:r>
            <a:endParaRPr lang="en-US" sz="2000" b="1" i="1"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HMT, as the term demonstrates, is a mix of RBMT and SMT. It uses a translation memory, making it unquestionably more successful regarding quality. Nevertheless, even HMT has a lot of downsides, the biggest of which is the requirement for enormous editing, and human translators will also be needed. There are several approaches to HMT like multi-engine, statistical rule generation, multi-pass, and confidence-based.</a:t>
            </a:r>
          </a:p>
          <a:p>
            <a:pPr marL="0" indent="0" algn="just" rtl="0">
              <a:lnSpc>
                <a:spcPct val="150000"/>
              </a:lnSpc>
              <a:buNone/>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219606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4 Types of </a:t>
            </a:r>
            <a:r>
              <a:rPr lang="en-IN" sz="3600" b="1" dirty="0">
                <a:latin typeface="Times New Roman" panose="02020603050405020304" pitchFamily="18" charset="0"/>
                <a:cs typeface="Times New Roman" panose="02020603050405020304" pitchFamily="18" charset="0"/>
              </a:rPr>
              <a:t>Machine Translation</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a:lnSpc>
                <a:spcPct val="150000"/>
              </a:lnSpc>
              <a:buFont typeface="+mj-lt"/>
              <a:buAutoNum type="arabicPeriod" startAt="4"/>
            </a:pPr>
            <a:r>
              <a:rPr lang="en-IN" sz="2000" b="1" i="1" dirty="0">
                <a:latin typeface="Times New Roman" panose="02020603050405020304" pitchFamily="18" charset="0"/>
                <a:cs typeface="Times New Roman" panose="02020603050405020304" pitchFamily="18" charset="0"/>
              </a:rPr>
              <a:t>Neural Machine Translation or NMT</a:t>
            </a:r>
            <a:endParaRPr lang="en-US" sz="2000" b="1" i="1"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NMT is a type of machine translation that relies upon neural network models (based on the human brain) to build statistical models with the end goal of translation. The essential advantage of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NMT</a:t>
            </a:r>
            <a:r>
              <a:rPr lang="en-US" sz="2000" dirty="0">
                <a:latin typeface="Times New Roman" panose="02020603050405020304" pitchFamily="18" charset="0"/>
                <a:cs typeface="Times New Roman" panose="02020603050405020304" pitchFamily="18" charset="0"/>
              </a:rPr>
              <a:t> is that it gives a solitary system that can be prepared to unravel the source and target text. Subsequently, it doesn't rely upon specific systems that are regular to other machine translation systems, particularly SMT.</a:t>
            </a:r>
          </a:p>
        </p:txBody>
      </p:sp>
    </p:spTree>
    <p:extLst>
      <p:ext uri="{BB962C8B-B14F-4D97-AF65-F5344CB8AC3E}">
        <p14:creationId xmlns:p14="http://schemas.microsoft.com/office/powerpoint/2010/main" val="305368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Dependency Graphs</a:t>
            </a:r>
            <a:br>
              <a:rPr lang="en-IN" b="1" i="0" dirty="0">
                <a:solidFill>
                  <a:srgbClr val="161B3D"/>
                </a:solidFill>
                <a:effectLst/>
                <a:latin typeface="Noto Sans" panose="020B0502040504020204" pitchFamily="34" charset="0"/>
              </a:rPr>
            </a:b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90500" y="598913"/>
            <a:ext cx="88773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Dependency graphs help us find relationships between </a:t>
            </a:r>
            <a:r>
              <a:rPr lang="en-US" sz="2000" dirty="0" err="1">
                <a:latin typeface="Times New Roman" panose="02020603050405020304" pitchFamily="18" charset="0"/>
                <a:cs typeface="Times New Roman" panose="02020603050405020304" pitchFamily="18" charset="0"/>
              </a:rPr>
              <a:t>neighbouring</a:t>
            </a:r>
            <a:r>
              <a:rPr lang="en-US" sz="2000" dirty="0">
                <a:latin typeface="Times New Roman" panose="02020603050405020304" pitchFamily="18" charset="0"/>
                <a:cs typeface="Times New Roman" panose="02020603050405020304" pitchFamily="18" charset="0"/>
              </a:rPr>
              <a:t> words using directed graphs. This relation will provide details about the dependency type (e.g. Subject, Object etc.). </a:t>
            </a:r>
          </a:p>
          <a:p>
            <a:pPr algn="just">
              <a:lnSpc>
                <a:spcPct val="150000"/>
              </a:lnSpc>
            </a:pPr>
            <a:r>
              <a:rPr lang="en-US" sz="2000" dirty="0">
                <a:latin typeface="Times New Roman" panose="02020603050405020304" pitchFamily="18" charset="0"/>
                <a:cs typeface="Times New Roman" panose="02020603050405020304" pitchFamily="18" charset="0"/>
              </a:rPr>
              <a:t>Following is a figure representing a dependency graph of a short sentence. The arrow directed from the word faster indicates that faster modifies moving, and the label `</a:t>
            </a:r>
            <a:r>
              <a:rPr lang="en-US" sz="2000" dirty="0" err="1">
                <a:latin typeface="Times New Roman" panose="02020603050405020304" pitchFamily="18" charset="0"/>
                <a:cs typeface="Times New Roman" panose="02020603050405020304" pitchFamily="18" charset="0"/>
              </a:rPr>
              <a:t>advmod</a:t>
            </a:r>
            <a:r>
              <a:rPr lang="en-US" sz="2000" dirty="0">
                <a:latin typeface="Times New Roman" panose="02020603050405020304" pitchFamily="18" charset="0"/>
                <a:cs typeface="Times New Roman" panose="02020603050405020304" pitchFamily="18" charset="0"/>
              </a:rPr>
              <a:t>` assigned to the arrow describes the exact nature of the dependency.</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2050" name="Picture 2" descr="Dependency Graph Example">
            <a:extLst>
              <a:ext uri="{FF2B5EF4-FFF2-40B4-BE49-F238E27FC236}">
                <a16:creationId xmlns:a16="http://schemas.microsoft.com/office/drawing/2014/main" id="{575AD8C1-84A4-F34D-52B2-B0A6B721E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962400"/>
            <a:ext cx="76962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66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31187"/>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Dependency Graphs</a:t>
            </a:r>
            <a:br>
              <a:rPr lang="en-IN" b="1" i="0" dirty="0">
                <a:solidFill>
                  <a:srgbClr val="161B3D"/>
                </a:solidFill>
                <a:effectLst/>
                <a:latin typeface="Noto Sans" panose="020B0502040504020204" pitchFamily="34" charset="0"/>
              </a:rPr>
            </a:b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117213"/>
          </a:xfrm>
        </p:spPr>
        <p:txBody>
          <a:bodyPr/>
          <a:lstStyle/>
          <a:p>
            <a:pPr marL="400050" lvl="1" indent="0">
              <a:buNone/>
            </a:pPr>
            <a:endParaRPr lang="en-IN" dirty="0">
              <a:latin typeface="Courier New" panose="02070309020205020404" pitchFamily="49" charset="0"/>
            </a:endParaRPr>
          </a:p>
          <a:p>
            <a:pPr marL="400050" lvl="1" indent="0">
              <a:buNone/>
            </a:pPr>
            <a:r>
              <a:rPr lang="en-IN" dirty="0">
                <a:latin typeface="Courier New" panose="02070309020205020404" pitchFamily="49" charset="0"/>
              </a:rPr>
              <a:t>import spacy</a:t>
            </a:r>
          </a:p>
          <a:p>
            <a:pPr marL="400050" lvl="1" indent="0">
              <a:buNone/>
            </a:pPr>
            <a:r>
              <a:rPr lang="en-IN" dirty="0">
                <a:latin typeface="Courier New" panose="02070309020205020404" pitchFamily="49" charset="0"/>
              </a:rPr>
              <a:t>from spacy import </a:t>
            </a:r>
            <a:r>
              <a:rPr lang="en-IN" dirty="0" err="1">
                <a:latin typeface="Courier New" panose="02070309020205020404" pitchFamily="49" charset="0"/>
              </a:rPr>
              <a:t>displacy</a:t>
            </a:r>
            <a:r>
              <a:rPr lang="en-IN" dirty="0">
                <a:latin typeface="Courier New" panose="02070309020205020404" pitchFamily="49" charset="0"/>
              </a:rPr>
              <a:t> </a:t>
            </a:r>
          </a:p>
          <a:p>
            <a:pPr marL="400050" lvl="1" indent="0">
              <a:buNone/>
            </a:pPr>
            <a:r>
              <a:rPr lang="en-IN" dirty="0">
                <a:latin typeface="Courier New" panose="02070309020205020404" pitchFamily="49" charset="0"/>
              </a:rPr>
              <a:t>NLP = </a:t>
            </a:r>
            <a:r>
              <a:rPr lang="en-IN" dirty="0" err="1">
                <a:latin typeface="Courier New" panose="02070309020205020404" pitchFamily="49" charset="0"/>
              </a:rPr>
              <a:t>spacy.load</a:t>
            </a:r>
            <a:r>
              <a:rPr lang="en-IN" dirty="0">
                <a:latin typeface="Courier New" panose="02070309020205020404" pitchFamily="49" charset="0"/>
              </a:rPr>
              <a:t>("</a:t>
            </a:r>
            <a:r>
              <a:rPr lang="en-IN" dirty="0" err="1">
                <a:latin typeface="Courier New" panose="02070309020205020404" pitchFamily="49" charset="0"/>
              </a:rPr>
              <a:t>en_core_web_sm</a:t>
            </a:r>
            <a:r>
              <a:rPr lang="en-IN" dirty="0">
                <a:latin typeface="Courier New" panose="02070309020205020404" pitchFamily="49" charset="0"/>
              </a:rPr>
              <a:t>") </a:t>
            </a:r>
          </a:p>
          <a:p>
            <a:pPr marL="400050" lvl="1" indent="0">
              <a:buNone/>
            </a:pPr>
            <a:r>
              <a:rPr lang="en-IN" dirty="0">
                <a:latin typeface="Courier New" panose="02070309020205020404" pitchFamily="49" charset="0"/>
              </a:rPr>
              <a:t>doc = NLP("This is a sentence.") </a:t>
            </a:r>
            <a:r>
              <a:rPr lang="en-IN" dirty="0" err="1">
                <a:latin typeface="Courier New" panose="02070309020205020404" pitchFamily="49" charset="0"/>
              </a:rPr>
              <a:t>displacy.serve</a:t>
            </a:r>
            <a:r>
              <a:rPr lang="en-IN" dirty="0">
                <a:latin typeface="Courier New" panose="02070309020205020404" pitchFamily="49" charset="0"/>
              </a:rPr>
              <a:t>(doc, style="dep")</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8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72911" y="38102"/>
            <a:ext cx="7772400" cy="533400"/>
          </a:xfrm>
        </p:spPr>
        <p:txBody>
          <a:bodyPr vert="horz" wrap="square" lIns="91440" tIns="45720" rIns="91440" bIns="45720" anchor="ctr" anchorCtr="0"/>
          <a:lstStyle/>
          <a:p>
            <a:pPr algn="l" eaLnBrk="1" hangingPunct="1">
              <a:buClrTx/>
              <a:buSzTx/>
              <a:buFontTx/>
            </a:pPr>
            <a:r>
              <a:rPr lang="en-IN" b="1" dirty="0">
                <a:solidFill>
                  <a:srgbClr val="273239"/>
                </a:solidFill>
                <a:latin typeface="Times New Roman" panose="02020603050405020304" pitchFamily="18" charset="0"/>
                <a:cs typeface="Times New Roman" panose="02020603050405020304" pitchFamily="18" charset="0"/>
              </a:rPr>
              <a:t>Topics</a:t>
            </a:r>
            <a:endParaRPr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2910" y="723900"/>
            <a:ext cx="7299489" cy="6095998"/>
          </a:xfrm>
        </p:spPr>
        <p:txBody>
          <a:bodyPr vert="horz" wrap="square" lIns="91440" tIns="45720" rIns="91440" bIns="45720" numCol="1" rtlCol="0" anchor="t" anchorCtr="0" compatLnSpc="1">
            <a:normAutofit lnSpcReduction="10000"/>
          </a:bodyPr>
          <a:lstStyle/>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US" sz="1800" dirty="0">
                <a:solidFill>
                  <a:schemeClr val="tx1"/>
                </a:solidFill>
                <a:latin typeface="Times New Roman" panose="02020603050405020304" pitchFamily="18" charset="0"/>
                <a:cs typeface="Times New Roman" panose="02020603050405020304" pitchFamily="18" charset="0"/>
              </a:rPr>
              <a:t>Information Extraction and its approaches</a:t>
            </a:r>
            <a:r>
              <a:rPr lang="en-IN" sz="1800" dirty="0">
                <a:solidFill>
                  <a:schemeClr val="tx1"/>
                </a:solidFill>
                <a:latin typeface="Times New Roman" panose="02020603050405020304" pitchFamily="18" charset="0"/>
                <a:cs typeface="Times New Roman" panose="02020603050405020304" pitchFamily="18" charset="0"/>
              </a:rPr>
              <a:t>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Information Retrieval</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Semantic Search</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Summarization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US" sz="1800" dirty="0">
                <a:solidFill>
                  <a:schemeClr val="tx1"/>
                </a:solidFill>
                <a:latin typeface="Times New Roman" panose="02020603050405020304" pitchFamily="18" charset="0"/>
                <a:cs typeface="Times New Roman" panose="02020603050405020304" pitchFamily="18" charset="0"/>
              </a:rPr>
              <a:t>Extractive Vs Abstractive, Summarization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Information Fusion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Single and Multi-document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Summarization – Question Answering</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Introduction to Chatbot Applications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Retrieval based- Conversation based</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NLU and NLG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Machine Translation</a:t>
            </a:r>
          </a:p>
        </p:txBody>
      </p:sp>
    </p:spTree>
    <p:extLst>
      <p:ext uri="{BB962C8B-B14F-4D97-AF65-F5344CB8AC3E}">
        <p14:creationId xmlns:p14="http://schemas.microsoft.com/office/powerpoint/2010/main" val="2522785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361374"/>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Named Entity Recognition (NER) with Spacy</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429705" y="1143000"/>
            <a:ext cx="88773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Spacy is an open-source NLP library for advanced Natural Language Processing in Python and </a:t>
            </a:r>
            <a:r>
              <a:rPr lang="en-US" sz="2000" dirty="0" err="1">
                <a:latin typeface="Times New Roman" panose="02020603050405020304" pitchFamily="18" charset="0"/>
                <a:cs typeface="Times New Roman" panose="02020603050405020304" pitchFamily="18" charset="0"/>
              </a:rPr>
              <a:t>Cython</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To extract information with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spacy NER</a:t>
            </a:r>
            <a:r>
              <a:rPr lang="en-US" sz="2000" dirty="0">
                <a:latin typeface="Times New Roman" panose="02020603050405020304" pitchFamily="18" charset="0"/>
                <a:cs typeface="Times New Roman" panose="02020603050405020304" pitchFamily="18" charset="0"/>
              </a:rPr>
              <a:t> models are widely leveraged</a:t>
            </a:r>
            <a:r>
              <a:rPr lang="en-US" sz="1200" b="0" i="0" dirty="0">
                <a:solidFill>
                  <a:srgbClr val="161B3D"/>
                </a:solidFill>
                <a:effectLst/>
                <a:latin typeface="Noto Sans" panose="020B0502040504020204" pitchFamily="34" charset="0"/>
              </a:rPr>
              <a:t>.</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5122" name="Picture 2" descr="NLP Pipelines for building models with Spacy (Source)">
            <a:extLst>
              <a:ext uri="{FF2B5EF4-FFF2-40B4-BE49-F238E27FC236}">
                <a16:creationId xmlns:a16="http://schemas.microsoft.com/office/drawing/2014/main" id="{D8861346-9F59-6FB8-809E-172BAED25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819400"/>
            <a:ext cx="8877300" cy="1982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905A47-02A3-B9BA-EF77-7A9C6E60A97E}"/>
              </a:ext>
            </a:extLst>
          </p:cNvPr>
          <p:cNvSpPr txBox="1"/>
          <p:nvPr/>
        </p:nvSpPr>
        <p:spPr>
          <a:xfrm>
            <a:off x="415565" y="4590708"/>
            <a:ext cx="8104695" cy="960328"/>
          </a:xfrm>
          <a:prstGeom prst="rect">
            <a:avLst/>
          </a:prstGeom>
          <a:noFill/>
        </p:spPr>
        <p:txBody>
          <a:bodyPr wrap="square">
            <a:spAutoFit/>
          </a:bodyPr>
          <a:lstStyle/>
          <a:p>
            <a:pPr algn="l" fontAlgn="base">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Detecting the entities from the text (person, organization, place/location</a:t>
            </a:r>
          </a:p>
          <a:p>
            <a:pPr algn="l" fontAlgn="base">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Classifying them into different categories</a:t>
            </a:r>
          </a:p>
        </p:txBody>
      </p:sp>
    </p:spTree>
    <p:extLst>
      <p:ext uri="{BB962C8B-B14F-4D97-AF65-F5344CB8AC3E}">
        <p14:creationId xmlns:p14="http://schemas.microsoft.com/office/powerpoint/2010/main" val="87060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28541"/>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Role of NER in the context of IE</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12246"/>
            <a:ext cx="9010650" cy="6117213"/>
          </a:xfrm>
        </p:spPr>
        <p:txBody>
          <a:bodyPr/>
          <a:lstStyle/>
          <a:p>
            <a:pPr algn="just"/>
            <a:r>
              <a:rPr lang="en-US" sz="2800" b="1" dirty="0">
                <a:latin typeface="Times New Roman" panose="02020603050405020304" pitchFamily="18" charset="0"/>
                <a:cs typeface="Times New Roman" panose="02020603050405020304" pitchFamily="18" charset="0"/>
              </a:rPr>
              <a:t>Entity Identification:</a:t>
            </a:r>
          </a:p>
          <a:p>
            <a:pPr lvl="1"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Role: NER identifies entities such as names of people, organizations, locations, dates, and other specific terms within the text.</a:t>
            </a:r>
          </a:p>
          <a:p>
            <a:pPr lvl="1"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In a sentence like "Google was founded by Larry Page and Sergey Brin," NER would identify "Google" as an organization and "Larry Page" and "Sergey Brin" as persons.</a:t>
            </a:r>
          </a:p>
          <a:p>
            <a:pPr algn="just">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Disambiguation:</a:t>
            </a:r>
            <a:endParaRPr lang="en-US" sz="2800" b="1"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Role: NER helps disambiguate entities by contextually understanding the text and assigning the correct category.</a:t>
            </a:r>
          </a:p>
          <a:p>
            <a:pPr lvl="1"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Example: In the sentence "Apple is releasing a new product," NER identifies "Apple" as an organization rather than the fruit.</a:t>
            </a:r>
          </a:p>
          <a:p>
            <a:pPr marL="0" marR="0" lvl="0" indent="0" algn="just" defTabSz="914400" rtl="0" eaLnBrk="0" fontAlgn="base" latinLnBrk="0" hangingPunct="0">
              <a:lnSpc>
                <a:spcPct val="100000"/>
              </a:lnSpc>
              <a:spcBef>
                <a:spcPct val="0"/>
              </a:spcBef>
              <a:spcAft>
                <a:spcPct val="0"/>
              </a:spcAft>
              <a:buClrTx/>
              <a:buSzTx/>
              <a:buFontTx/>
              <a:buChar char="•"/>
              <a:tabLst/>
            </a:pPr>
            <a:r>
              <a:rPr lang="en-IN" sz="2800" b="1" dirty="0">
                <a:latin typeface="Times New Roman" panose="02020603050405020304" pitchFamily="18" charset="0"/>
                <a:cs typeface="Times New Roman" panose="02020603050405020304" pitchFamily="18" charset="0"/>
              </a:rPr>
              <a:t>Automated Content Creation:</a:t>
            </a:r>
          </a:p>
          <a:p>
            <a:pPr marR="0" lvl="1" algn="just" defTabSz="914400" latinLnBrk="0">
              <a:lnSpc>
                <a:spcPct val="100000"/>
              </a:lnSpc>
              <a:buClrTx/>
              <a:buSzTx/>
              <a:buFont typeface="Arial" panose="020B0604020202020204" pitchFamily="34" charset="0"/>
              <a:buChar char="•"/>
              <a:tabLst/>
            </a:pPr>
            <a:r>
              <a:rPr lang="en-US" altLang="en-US" sz="2000" dirty="0">
                <a:latin typeface="Times New Roman" panose="02020603050405020304" pitchFamily="18" charset="0"/>
                <a:cs typeface="Times New Roman" panose="02020603050405020304" pitchFamily="18" charset="0"/>
              </a:rPr>
              <a:t>Role: NER assists in generating structured reports and content by extracting and organizing relevant entities from unstructured text.</a:t>
            </a:r>
          </a:p>
          <a:p>
            <a:pPr marR="0" lvl="1" algn="just" defTabSz="914400" latinLnBrk="0">
              <a:lnSpc>
                <a:spcPct val="100000"/>
              </a:lnSpc>
              <a:buClrTx/>
              <a:buSzTx/>
              <a:buFont typeface="Arial" panose="020B0604020202020204" pitchFamily="34" charset="0"/>
              <a:buChar char="•"/>
              <a:tabLst/>
            </a:pPr>
            <a:r>
              <a:rPr lang="en-US" altLang="en-US" sz="2000" dirty="0">
                <a:latin typeface="Times New Roman" panose="02020603050405020304" pitchFamily="18" charset="0"/>
                <a:cs typeface="Times New Roman" panose="02020603050405020304" pitchFamily="18" charset="0"/>
              </a:rPr>
              <a:t>Example: Creating automated financial reports by extracting company names, stock prices, and dates from financial news.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3782313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NER with Spacy</a:t>
            </a:r>
            <a:br>
              <a:rPr lang="en-IN" b="1" i="0" dirty="0">
                <a:solidFill>
                  <a:srgbClr val="161B3D"/>
                </a:solidFill>
                <a:effectLst/>
                <a:latin typeface="Noto Sans" panose="020B0502040504020204" pitchFamily="34" charset="0"/>
              </a:rPr>
            </a:br>
            <a:br>
              <a:rPr lang="en-IN" dirty="0">
                <a:latin typeface="Times New Roman" panose="02020603050405020304" pitchFamily="18" charset="0"/>
                <a:ea typeface="+mj-ea"/>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90500" y="598913"/>
            <a:ext cx="8877300" cy="6117213"/>
          </a:xfrm>
        </p:spPr>
        <p:txBody>
          <a:bodyPr/>
          <a:lstStyle/>
          <a:p>
            <a:pPr marL="400050" lvl="1" indent="0">
              <a:buNone/>
            </a:pPr>
            <a:r>
              <a:rPr lang="en-IN" dirty="0">
                <a:latin typeface="Courier New" panose="02070309020205020404" pitchFamily="49" charset="0"/>
              </a:rPr>
              <a:t># import spacy</a:t>
            </a:r>
          </a:p>
          <a:p>
            <a:pPr marL="400050" lvl="1" indent="0">
              <a:buNone/>
            </a:pPr>
            <a:r>
              <a:rPr lang="en-IN" dirty="0">
                <a:latin typeface="Courier New" panose="02070309020205020404" pitchFamily="49" charset="0"/>
              </a:rPr>
              <a:t>import spacy </a:t>
            </a:r>
          </a:p>
          <a:p>
            <a:pPr marL="400050" lvl="1" indent="0">
              <a:buNone/>
            </a:pPr>
            <a:r>
              <a:rPr lang="en-IN" dirty="0">
                <a:latin typeface="Courier New" panose="02070309020205020404" pitchFamily="49" charset="0"/>
              </a:rPr>
              <a:t># load spacy model</a:t>
            </a:r>
          </a:p>
          <a:p>
            <a:pPr marL="400050" lvl="1" indent="0">
              <a:buNone/>
            </a:pPr>
            <a:r>
              <a:rPr lang="en-IN" dirty="0">
                <a:latin typeface="Courier New" panose="02070309020205020404" pitchFamily="49" charset="0"/>
              </a:rPr>
              <a:t>NLP = </a:t>
            </a:r>
            <a:r>
              <a:rPr lang="en-IN" dirty="0" err="1">
                <a:latin typeface="Courier New" panose="02070309020205020404" pitchFamily="49" charset="0"/>
              </a:rPr>
              <a:t>spacy.load</a:t>
            </a:r>
            <a:r>
              <a:rPr lang="en-IN" dirty="0">
                <a:latin typeface="Courier New" panose="02070309020205020404" pitchFamily="49" charset="0"/>
              </a:rPr>
              <a:t>('</a:t>
            </a:r>
            <a:r>
              <a:rPr lang="en-IN" dirty="0" err="1">
                <a:latin typeface="Courier New" panose="02070309020205020404" pitchFamily="49" charset="0"/>
              </a:rPr>
              <a:t>en_core_web_sm</a:t>
            </a:r>
            <a:r>
              <a:rPr lang="en-IN" dirty="0">
                <a:latin typeface="Courier New" panose="02070309020205020404" pitchFamily="49" charset="0"/>
              </a:rPr>
              <a:t>')</a:t>
            </a:r>
          </a:p>
          <a:p>
            <a:pPr marL="400050" lvl="1" indent="0">
              <a:buNone/>
            </a:pPr>
            <a:r>
              <a:rPr lang="en-IN" dirty="0">
                <a:latin typeface="Courier New" panose="02070309020205020404" pitchFamily="49" charset="0"/>
              </a:rPr>
              <a:t># load data</a:t>
            </a:r>
          </a:p>
          <a:p>
            <a:pPr marL="400050" lvl="1" indent="0">
              <a:buNone/>
            </a:pPr>
            <a:r>
              <a:rPr lang="en-IN" dirty="0">
                <a:latin typeface="Courier New" panose="02070309020205020404" pitchFamily="49" charset="0"/>
              </a:rPr>
              <a:t>sentence = "Apple is looking at buying U.K. startup for $1 billion"</a:t>
            </a:r>
          </a:p>
          <a:p>
            <a:pPr marL="400050" lvl="1" indent="0">
              <a:buNone/>
            </a:pPr>
            <a:r>
              <a:rPr lang="en-IN" dirty="0">
                <a:latin typeface="Courier New" panose="02070309020205020404" pitchFamily="49" charset="0"/>
              </a:rPr>
              <a:t>doc = NLP(sentence)</a:t>
            </a:r>
          </a:p>
          <a:p>
            <a:pPr marL="400050" lvl="1" indent="0">
              <a:buNone/>
            </a:pPr>
            <a:r>
              <a:rPr lang="en-IN" dirty="0">
                <a:latin typeface="Courier New" panose="02070309020205020404" pitchFamily="49" charset="0"/>
              </a:rPr>
              <a:t># print entities</a:t>
            </a:r>
          </a:p>
          <a:p>
            <a:pPr marL="400050" lvl="1" indent="0">
              <a:buNone/>
            </a:pPr>
            <a:r>
              <a:rPr lang="en-IN" dirty="0">
                <a:latin typeface="Courier New" panose="02070309020205020404" pitchFamily="49" charset="0"/>
              </a:rPr>
              <a:t>for </a:t>
            </a:r>
            <a:r>
              <a:rPr lang="en-IN" dirty="0" err="1">
                <a:latin typeface="Courier New" panose="02070309020205020404" pitchFamily="49" charset="0"/>
              </a:rPr>
              <a:t>ent</a:t>
            </a:r>
            <a:r>
              <a:rPr lang="en-IN" dirty="0">
                <a:latin typeface="Courier New" panose="02070309020205020404" pitchFamily="49" charset="0"/>
              </a:rPr>
              <a:t> in </a:t>
            </a:r>
            <a:r>
              <a:rPr lang="en-IN" dirty="0" err="1">
                <a:latin typeface="Courier New" panose="02070309020205020404" pitchFamily="49" charset="0"/>
              </a:rPr>
              <a:t>doc.ents</a:t>
            </a:r>
            <a:r>
              <a:rPr lang="en-IN" dirty="0">
                <a:latin typeface="Courier New" panose="02070309020205020404" pitchFamily="49" charset="0"/>
              </a:rPr>
              <a:t>:</a:t>
            </a:r>
          </a:p>
          <a:p>
            <a:pPr marL="400050" lvl="1" indent="0">
              <a:buNone/>
            </a:pPr>
            <a:r>
              <a:rPr lang="en-IN" dirty="0">
                <a:latin typeface="Courier New" panose="02070309020205020404" pitchFamily="49" charset="0"/>
              </a:rPr>
              <a:t>    print(</a:t>
            </a:r>
            <a:r>
              <a:rPr lang="en-IN" dirty="0" err="1">
                <a:latin typeface="Courier New" panose="02070309020205020404" pitchFamily="49" charset="0"/>
              </a:rPr>
              <a:t>ent.text</a:t>
            </a:r>
            <a:r>
              <a:rPr lang="en-IN" dirty="0">
                <a:latin typeface="Courier New" panose="02070309020205020404" pitchFamily="49" charset="0"/>
              </a:rPr>
              <a:t>, </a:t>
            </a:r>
            <a:r>
              <a:rPr lang="en-IN" dirty="0" err="1">
                <a:latin typeface="Courier New" panose="02070309020205020404" pitchFamily="49" charset="0"/>
              </a:rPr>
              <a:t>ent.start_char</a:t>
            </a:r>
            <a:r>
              <a:rPr lang="en-IN" dirty="0">
                <a:latin typeface="Courier New" panose="02070309020205020404" pitchFamily="49" charset="0"/>
              </a:rPr>
              <a:t>, </a:t>
            </a:r>
            <a:r>
              <a:rPr lang="en-IN" dirty="0" err="1">
                <a:latin typeface="Courier New" panose="02070309020205020404" pitchFamily="49" charset="0"/>
              </a:rPr>
              <a:t>ent.end_char</a:t>
            </a:r>
            <a:r>
              <a:rPr lang="en-IN" dirty="0">
                <a:latin typeface="Courier New" panose="02070309020205020404" pitchFamily="49" charset="0"/>
              </a:rPr>
              <a:t>, </a:t>
            </a:r>
            <a:r>
              <a:rPr lang="en-IN" dirty="0" err="1">
                <a:latin typeface="Courier New" panose="02070309020205020404" pitchFamily="49" charset="0"/>
              </a:rPr>
              <a:t>ent.label</a:t>
            </a:r>
            <a:r>
              <a:rPr lang="en-IN" dirty="0">
                <a:latin typeface="Courier New" panose="02070309020205020404" pitchFamily="49" charset="0"/>
              </a:rPr>
              <a:t>_)</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D97E85-18CF-2284-0A56-B9D07B33B33A}"/>
              </a:ext>
            </a:extLst>
          </p:cNvPr>
          <p:cNvPicPr>
            <a:picLocks noChangeAspect="1"/>
          </p:cNvPicPr>
          <p:nvPr/>
        </p:nvPicPr>
        <p:blipFill>
          <a:blip r:embed="rId2"/>
          <a:stretch>
            <a:fillRect/>
          </a:stretch>
        </p:blipFill>
        <p:spPr>
          <a:xfrm>
            <a:off x="5410200" y="990600"/>
            <a:ext cx="2949196" cy="922100"/>
          </a:xfrm>
          <a:prstGeom prst="rect">
            <a:avLst/>
          </a:prstGeom>
        </p:spPr>
      </p:pic>
    </p:spTree>
    <p:extLst>
      <p:ext uri="{BB962C8B-B14F-4D97-AF65-F5344CB8AC3E}">
        <p14:creationId xmlns:p14="http://schemas.microsoft.com/office/powerpoint/2010/main" val="3151819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An Example of Information Extraction</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0" y="838200"/>
            <a:ext cx="9173655" cy="63458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Several industries deal with lots of documents every day and rely on </a:t>
            </a:r>
            <a:r>
              <a:rPr lang="en-US" sz="2000" b="1" i="1" dirty="0">
                <a:latin typeface="Times New Roman" panose="02020603050405020304" pitchFamily="18" charset="0"/>
                <a:cs typeface="Times New Roman" panose="02020603050405020304" pitchFamily="18" charset="0"/>
              </a:rPr>
              <a:t>manual work</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Those include finance, medical chains, transportation, and construction. </a:t>
            </a:r>
          </a:p>
          <a:p>
            <a:pPr algn="just">
              <a:lnSpc>
                <a:spcPct val="150000"/>
              </a:lnSpc>
            </a:pPr>
            <a:r>
              <a:rPr lang="en-US" sz="2000" dirty="0">
                <a:latin typeface="Times New Roman" panose="02020603050405020304" pitchFamily="18" charset="0"/>
                <a:cs typeface="Times New Roman" panose="02020603050405020304" pitchFamily="18" charset="0"/>
              </a:rPr>
              <a:t>Using NLP information extraction techniques on documents will allow everyone on the teams to search, edit, and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important transactions and details across business processes.</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EC6D0D-C5EF-FECB-B756-4BB370157FB0}"/>
              </a:ext>
            </a:extLst>
          </p:cNvPr>
          <p:cNvPicPr>
            <a:picLocks noChangeAspect="1"/>
          </p:cNvPicPr>
          <p:nvPr/>
        </p:nvPicPr>
        <p:blipFill>
          <a:blip r:embed="rId2"/>
          <a:stretch>
            <a:fillRect/>
          </a:stretch>
        </p:blipFill>
        <p:spPr>
          <a:xfrm>
            <a:off x="544066" y="3200399"/>
            <a:ext cx="8085521" cy="3983613"/>
          </a:xfrm>
          <a:prstGeom prst="rect">
            <a:avLst/>
          </a:prstGeom>
        </p:spPr>
      </p:pic>
    </p:spTree>
    <p:extLst>
      <p:ext uri="{BB962C8B-B14F-4D97-AF65-F5344CB8AC3E}">
        <p14:creationId xmlns:p14="http://schemas.microsoft.com/office/powerpoint/2010/main" val="1490585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AutoNum type="arabicPeriod"/>
            </a:pPr>
            <a:r>
              <a:rPr lang="en-IN" sz="2800" b="1" i="1" dirty="0">
                <a:latin typeface="Times New Roman" panose="02020603050405020304" pitchFamily="18" charset="0"/>
                <a:cs typeface="Times New Roman" panose="02020603050405020304" pitchFamily="18" charset="0"/>
              </a:rPr>
              <a:t>Information Collection</a:t>
            </a:r>
          </a:p>
          <a:p>
            <a:pPr lvl="1" algn="just">
              <a:lnSpc>
                <a:spcPct val="150000"/>
              </a:lnSpc>
            </a:pPr>
            <a:r>
              <a:rPr lang="en-US" sz="2000" dirty="0">
                <a:latin typeface="Times New Roman" panose="02020603050405020304" pitchFamily="18" charset="0"/>
                <a:cs typeface="Times New Roman" panose="02020603050405020304" pitchFamily="18" charset="0"/>
              </a:rPr>
              <a:t>Firstly, </a:t>
            </a:r>
            <a:r>
              <a:rPr lang="en-US" sz="2000" b="1" i="1" dirty="0">
                <a:latin typeface="Times New Roman" panose="02020603050405020304" pitchFamily="18" charset="0"/>
                <a:cs typeface="Times New Roman" panose="02020603050405020304" pitchFamily="18" charset="0"/>
              </a:rPr>
              <a:t>collect the data from different sources</a:t>
            </a:r>
            <a:r>
              <a:rPr lang="en-US" sz="2000" dirty="0">
                <a:latin typeface="Times New Roman" panose="02020603050405020304" pitchFamily="18" charset="0"/>
                <a:cs typeface="Times New Roman" panose="02020603050405020304" pitchFamily="18" charset="0"/>
              </a:rPr>
              <a:t> to build an information extraction model. </a:t>
            </a:r>
          </a:p>
          <a:p>
            <a:pPr lvl="1" algn="just">
              <a:lnSpc>
                <a:spcPct val="150000"/>
              </a:lnSpc>
            </a:pPr>
            <a:r>
              <a:rPr lang="en-US" sz="2000" dirty="0">
                <a:latin typeface="Times New Roman" panose="02020603050405020304" pitchFamily="18" charset="0"/>
                <a:cs typeface="Times New Roman" panose="02020603050405020304" pitchFamily="18" charset="0"/>
              </a:rPr>
              <a:t>Usually, we see documents on emails, cloud drives, scanned copies, computer software, and many other sources for business.</a:t>
            </a:r>
          </a:p>
          <a:p>
            <a:pPr lvl="1" algn="just">
              <a:lnSpc>
                <a:spcPct val="150000"/>
              </a:lnSpc>
            </a:pPr>
            <a:r>
              <a:rPr lang="en-US" sz="2000" dirty="0">
                <a:latin typeface="Times New Roman" panose="02020603050405020304" pitchFamily="18" charset="0"/>
                <a:cs typeface="Times New Roman" panose="02020603050405020304" pitchFamily="18" charset="0"/>
              </a:rPr>
              <a:t>Hence, we’ll have to write different scripts to collect and store information in one place. </a:t>
            </a:r>
          </a:p>
          <a:p>
            <a:pPr lvl="1" algn="just">
              <a:lnSpc>
                <a:spcPct val="150000"/>
              </a:lnSpc>
            </a:pPr>
            <a:r>
              <a:rPr lang="en-US" sz="2000" dirty="0">
                <a:latin typeface="Times New Roman" panose="02020603050405020304" pitchFamily="18" charset="0"/>
                <a:cs typeface="Times New Roman" panose="02020603050405020304" pitchFamily="18" charset="0"/>
              </a:rPr>
              <a:t>This is usually done by either using </a:t>
            </a:r>
            <a:r>
              <a:rPr lang="en-US" sz="2000" b="1" i="1" dirty="0">
                <a:latin typeface="Times New Roman" panose="02020603050405020304" pitchFamily="18" charset="0"/>
                <a:cs typeface="Times New Roman" panose="02020603050405020304" pitchFamily="18" charset="0"/>
              </a:rPr>
              <a:t>APIs on the web or building RPA </a:t>
            </a:r>
            <a:r>
              <a:rPr lang="en-US" sz="2000" dirty="0">
                <a:latin typeface="Times New Roman" panose="02020603050405020304" pitchFamily="18" charset="0"/>
                <a:cs typeface="Times New Roman" panose="02020603050405020304" pitchFamily="18" charset="0"/>
              </a:rPr>
              <a:t>(Robotic Process Automation) pipelines.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10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AutoNum type="arabicPeriod"/>
            </a:pPr>
            <a:r>
              <a:rPr lang="en-IN" sz="2800" b="1" i="1" dirty="0">
                <a:latin typeface="Times New Roman" panose="02020603050405020304" pitchFamily="18" charset="0"/>
                <a:cs typeface="Times New Roman" panose="02020603050405020304" pitchFamily="18" charset="0"/>
              </a:rPr>
              <a:t>Data Collection sources:</a:t>
            </a:r>
          </a:p>
          <a:p>
            <a:pPr marL="400050" lvl="1" indent="0" algn="just">
              <a:lnSpc>
                <a:spcPct val="200000"/>
              </a:lnSpc>
              <a:spcBef>
                <a:spcPct val="0"/>
              </a:spcBef>
              <a:buFontTx/>
              <a:buChar char="•"/>
            </a:pPr>
            <a:r>
              <a:rPr lang="en-US" altLang="en-US" sz="2000" dirty="0">
                <a:latin typeface="Times New Roman" panose="02020603050405020304" pitchFamily="18" charset="0"/>
                <a:cs typeface="Times New Roman" panose="02020603050405020304" pitchFamily="18" charset="0"/>
              </a:rPr>
              <a:t>Emails: Extracting information from emails.</a:t>
            </a:r>
          </a:p>
          <a:p>
            <a:pPr marL="400050" lvl="1" indent="0" algn="just">
              <a:lnSpc>
                <a:spcPct val="200000"/>
              </a:lnSpc>
              <a:spcBef>
                <a:spcPct val="0"/>
              </a:spcBef>
              <a:buFontTx/>
              <a:buChar char="•"/>
            </a:pPr>
            <a:r>
              <a:rPr lang="en-US" altLang="en-US" sz="2000" dirty="0">
                <a:latin typeface="Times New Roman" panose="02020603050405020304" pitchFamily="18" charset="0"/>
                <a:cs typeface="Times New Roman" panose="02020603050405020304" pitchFamily="18" charset="0"/>
              </a:rPr>
              <a:t>Cloud Drives: Accessing documents stored in cloud services like Google Drive, Dropbox, etc.</a:t>
            </a:r>
          </a:p>
          <a:p>
            <a:pPr marL="400050" lvl="1" indent="0" algn="just">
              <a:lnSpc>
                <a:spcPct val="200000"/>
              </a:lnSpc>
              <a:spcBef>
                <a:spcPct val="0"/>
              </a:spcBef>
              <a:buFontTx/>
              <a:buChar char="•"/>
            </a:pPr>
            <a:r>
              <a:rPr lang="en-US" altLang="en-US" sz="2000" dirty="0">
                <a:latin typeface="Times New Roman" panose="02020603050405020304" pitchFamily="18" charset="0"/>
                <a:cs typeface="Times New Roman" panose="02020603050405020304" pitchFamily="18" charset="0"/>
              </a:rPr>
              <a:t>Scanned Copies: Processing and extracting text from scanned documents using OCR (Optical Character Recognition) tools.</a:t>
            </a:r>
          </a:p>
          <a:p>
            <a:pPr marL="400050" lvl="1" indent="0" algn="just">
              <a:lnSpc>
                <a:spcPct val="200000"/>
              </a:lnSpc>
              <a:spcBef>
                <a:spcPct val="0"/>
              </a:spcBef>
              <a:buFontTx/>
              <a:buChar char="•"/>
            </a:pPr>
            <a:r>
              <a:rPr lang="en-US" altLang="en-US" sz="2000" dirty="0">
                <a:latin typeface="Times New Roman" panose="02020603050405020304" pitchFamily="18" charset="0"/>
                <a:cs typeface="Times New Roman" panose="02020603050405020304" pitchFamily="18" charset="0"/>
              </a:rPr>
              <a:t>Computer Software: Integrating with business software to fetch data.</a:t>
            </a:r>
          </a:p>
          <a:p>
            <a:pPr marL="400050" lvl="1" indent="0" algn="just">
              <a:lnSpc>
                <a:spcPct val="200000"/>
              </a:lnSpc>
              <a:spcBef>
                <a:spcPct val="0"/>
              </a:spcBef>
              <a:buFontTx/>
              <a:buChar char="•"/>
            </a:pPr>
            <a:r>
              <a:rPr lang="en-US" altLang="en-US" sz="2000" dirty="0">
                <a:latin typeface="Times New Roman" panose="02020603050405020304" pitchFamily="18" charset="0"/>
                <a:cs typeface="Times New Roman" panose="02020603050405020304" pitchFamily="18" charset="0"/>
              </a:rPr>
              <a:t>Other Sources: Any other relevant sources for the business data. </a:t>
            </a:r>
          </a:p>
        </p:txBody>
      </p:sp>
    </p:spTree>
    <p:extLst>
      <p:ext uri="{BB962C8B-B14F-4D97-AF65-F5344CB8AC3E}">
        <p14:creationId xmlns:p14="http://schemas.microsoft.com/office/powerpoint/2010/main" val="594710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for data collection using API</a:t>
            </a: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algn="just"/>
            <a:r>
              <a:rPr lang="en-US" sz="2400" dirty="0">
                <a:latin typeface="Times New Roman" panose="02020603050405020304" pitchFamily="18" charset="0"/>
                <a:cs typeface="Times New Roman" panose="02020603050405020304" pitchFamily="18" charset="0"/>
              </a:rPr>
              <a:t>APIs (Application Programming Interfaces) provide a standardized way to access and interact with different services and applications on the web.</a:t>
            </a:r>
          </a:p>
          <a:p>
            <a:pPr algn="just"/>
            <a:r>
              <a:rPr lang="en-US" sz="2400" b="1" i="1" dirty="0">
                <a:latin typeface="Times New Roman" panose="02020603050405020304" pitchFamily="18" charset="0"/>
                <a:cs typeface="Times New Roman" panose="02020603050405020304" pitchFamily="18" charset="0"/>
              </a:rPr>
              <a:t>Example: Collecting Data from Google Drive</a:t>
            </a:r>
          </a:p>
          <a:p>
            <a:pPr algn="just"/>
            <a:r>
              <a:rPr lang="en-US" sz="2400" dirty="0">
                <a:latin typeface="Times New Roman" panose="02020603050405020304" pitchFamily="18" charset="0"/>
                <a:cs typeface="Times New Roman" panose="02020603050405020304" pitchFamily="18" charset="0"/>
              </a:rPr>
              <a:t>Google Drive API allows you to access files stored in Google Drive. Below is a simplified example in Python to illustrate how to collect data from Google Drive using its API.</a:t>
            </a:r>
          </a:p>
          <a:p>
            <a:pPr algn="just"/>
            <a:r>
              <a:rPr lang="en-US" sz="2400" b="1" i="1" dirty="0">
                <a:latin typeface="Times New Roman" panose="02020603050405020304" pitchFamily="18" charset="0"/>
                <a:cs typeface="Times New Roman" panose="02020603050405020304" pitchFamily="18" charset="0"/>
              </a:rPr>
              <a:t>Step 1: Setting Up Google Drive API</a:t>
            </a:r>
          </a:p>
          <a:p>
            <a:pPr marL="400050" lvl="1" indent="0" algn="just">
              <a:spcBef>
                <a:spcPct val="0"/>
              </a:spcBef>
              <a:buFontTx/>
              <a:buChar char="•"/>
            </a:pPr>
            <a:r>
              <a:rPr lang="en-US" altLang="en-US" sz="2400" dirty="0">
                <a:latin typeface="Times New Roman" panose="02020603050405020304" pitchFamily="18" charset="0"/>
                <a:cs typeface="Times New Roman" panose="02020603050405020304" pitchFamily="18" charset="0"/>
              </a:rPr>
              <a:t>Enable Google Drive API: Go to the Google Cloud Console, enable the Google Drive API, and create credentials.</a:t>
            </a:r>
          </a:p>
          <a:p>
            <a:pPr marL="400050" lvl="1" indent="0" algn="just">
              <a:spcBef>
                <a:spcPct val="0"/>
              </a:spcBef>
              <a:buFontTx/>
              <a:buChar char="•"/>
            </a:pPr>
            <a:r>
              <a:rPr lang="en-US" altLang="en-US" sz="2400" dirty="0">
                <a:latin typeface="Times New Roman" panose="02020603050405020304" pitchFamily="18" charset="0"/>
                <a:cs typeface="Times New Roman" panose="02020603050405020304" pitchFamily="18" charset="0"/>
              </a:rPr>
              <a:t>Install Google Client Library: Use pip to install the required library</a:t>
            </a:r>
          </a:p>
          <a:p>
            <a:pPr marL="400050" lvl="1" indent="0" algn="just">
              <a:spcBef>
                <a:spcPct val="0"/>
              </a:spcBef>
              <a:buNone/>
            </a:pPr>
            <a:r>
              <a:rPr lang="en-US" altLang="en-US" sz="2400" i="1" dirty="0">
                <a:latin typeface="Times New Roman" panose="02020603050405020304" pitchFamily="18" charset="0"/>
                <a:cs typeface="Times New Roman" panose="02020603050405020304" pitchFamily="18" charset="0"/>
              </a:rPr>
              <a:t>“pip install google-auth google-auth-</a:t>
            </a:r>
            <a:r>
              <a:rPr lang="en-US" altLang="en-US" sz="2400" i="1" dirty="0" err="1">
                <a:latin typeface="Times New Roman" panose="02020603050405020304" pitchFamily="18" charset="0"/>
                <a:cs typeface="Times New Roman" panose="02020603050405020304" pitchFamily="18" charset="0"/>
              </a:rPr>
              <a:t>oauthlib</a:t>
            </a:r>
            <a:r>
              <a:rPr lang="en-US" altLang="en-US" sz="2400" i="1" dirty="0">
                <a:latin typeface="Times New Roman" panose="02020603050405020304" pitchFamily="18" charset="0"/>
                <a:cs typeface="Times New Roman" panose="02020603050405020304" pitchFamily="18" charset="0"/>
              </a:rPr>
              <a:t> google-auth-httplib2 google-</a:t>
            </a:r>
            <a:r>
              <a:rPr lang="en-US" altLang="en-US" sz="2400" i="1" dirty="0" err="1">
                <a:latin typeface="Times New Roman" panose="02020603050405020304" pitchFamily="18" charset="0"/>
                <a:cs typeface="Times New Roman" panose="02020603050405020304" pitchFamily="18" charset="0"/>
              </a:rPr>
              <a:t>api</a:t>
            </a:r>
            <a:r>
              <a:rPr lang="en-US" altLang="en-US" sz="2400" i="1" dirty="0">
                <a:latin typeface="Times New Roman" panose="02020603050405020304" pitchFamily="18" charset="0"/>
                <a:cs typeface="Times New Roman" panose="02020603050405020304" pitchFamily="18" charset="0"/>
              </a:rPr>
              <a:t>-python-client”</a:t>
            </a:r>
          </a:p>
          <a:p>
            <a:pPr marL="400050" lvl="1" indent="0" algn="just">
              <a:spcBef>
                <a:spcPct val="0"/>
              </a:spcBef>
              <a:buFontTx/>
              <a:buChar char="•"/>
            </a:pPr>
            <a:r>
              <a:rPr lang="en-US" sz="2400" dirty="0">
                <a:latin typeface="Times New Roman" panose="02020603050405020304" pitchFamily="18" charset="0"/>
                <a:cs typeface="Times New Roman" panose="02020603050405020304" pitchFamily="18" charset="0"/>
              </a:rPr>
              <a:t>Authenticate: Use OAuth 2.0 to authenticate and authorize access.</a:t>
            </a:r>
          </a:p>
          <a:p>
            <a:pPr marL="342900" lvl="1" indent="-342900" algn="just">
              <a:buFont typeface="Arial" panose="020B0604020202020204" pitchFamily="34" charset="0"/>
              <a:buChar char="•"/>
            </a:pPr>
            <a:r>
              <a:rPr lang="en-US" sz="2400" b="1" i="1" dirty="0">
                <a:latin typeface="Times New Roman" panose="02020603050405020304" pitchFamily="18" charset="0"/>
                <a:cs typeface="Times New Roman" panose="02020603050405020304" pitchFamily="18" charset="0"/>
              </a:rPr>
              <a:t>Step 2: Writing the Script</a:t>
            </a:r>
            <a:endParaRPr lang="en-US" altLang="en-US" sz="2400" b="1" i="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Char char="•"/>
              <a:tabLst/>
            </a:pPr>
            <a:endParaRPr lang="en-US" alt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400050" lvl="1" indent="0" algn="just">
              <a:lnSpc>
                <a:spcPct val="200000"/>
              </a:lnSpc>
              <a:spcBef>
                <a:spcPct val="0"/>
              </a:spcBef>
              <a:buFontTx/>
              <a:buChar char="•"/>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741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Font typeface="+mj-lt"/>
              <a:buAutoNum type="arabicPeriod" startAt="2"/>
            </a:pPr>
            <a:r>
              <a:rPr lang="en-IN" sz="2000" b="1" i="1" dirty="0">
                <a:latin typeface="Times New Roman" panose="02020603050405020304" pitchFamily="18" charset="0"/>
                <a:cs typeface="Times New Roman" panose="02020603050405020304" pitchFamily="18" charset="0"/>
              </a:rPr>
              <a:t>Process Data</a:t>
            </a:r>
          </a:p>
          <a:p>
            <a:pPr lvl="1" algn="just">
              <a:lnSpc>
                <a:spcPct val="150000"/>
              </a:lnSpc>
            </a:pPr>
            <a:r>
              <a:rPr lang="en-US" sz="1800" dirty="0">
                <a:latin typeface="Times New Roman" panose="02020603050405020304" pitchFamily="18" charset="0"/>
                <a:cs typeface="Times New Roman" panose="02020603050405020304" pitchFamily="18" charset="0"/>
              </a:rPr>
              <a:t>After we collect the data, the next step is to process them. </a:t>
            </a:r>
          </a:p>
          <a:p>
            <a:pPr lvl="1" algn="just">
              <a:lnSpc>
                <a:spcPct val="150000"/>
              </a:lnSpc>
            </a:pPr>
            <a:r>
              <a:rPr lang="en-US" sz="1800" dirty="0">
                <a:latin typeface="Times New Roman" panose="02020603050405020304" pitchFamily="18" charset="0"/>
                <a:cs typeface="Times New Roman" panose="02020603050405020304" pitchFamily="18" charset="0"/>
              </a:rPr>
              <a:t>Usually, documents are two types: electronically generated (editable) and the other non-electronically generated (scanned documents). </a:t>
            </a:r>
          </a:p>
          <a:p>
            <a:pPr lvl="1" algn="just">
              <a:lnSpc>
                <a:spcPct val="150000"/>
              </a:lnSpc>
            </a:pPr>
            <a:r>
              <a:rPr lang="en-US" sz="1800" dirty="0">
                <a:latin typeface="Times New Roman" panose="02020603050405020304" pitchFamily="18" charset="0"/>
                <a:cs typeface="Times New Roman" panose="02020603050405020304" pitchFamily="18" charset="0"/>
              </a:rPr>
              <a:t>For the electronically generated documents, we can directly send them into the preprocessing pipelines.</a:t>
            </a:r>
          </a:p>
          <a:p>
            <a:pPr lvl="1" algn="just">
              <a:lnSpc>
                <a:spcPct val="150000"/>
              </a:lnSpc>
            </a:pPr>
            <a:r>
              <a:rPr lang="en-US" sz="1800" dirty="0">
                <a:latin typeface="Times New Roman" panose="02020603050405020304" pitchFamily="18" charset="0"/>
                <a:cs typeface="Times New Roman" panose="02020603050405020304" pitchFamily="18" charset="0"/>
              </a:rPr>
              <a:t>Still, we’ll need OCR to first read all the data from images and then send them into preprocessing pipelines for the scanned copies. </a:t>
            </a:r>
          </a:p>
          <a:p>
            <a:pPr lvl="1" algn="just">
              <a:lnSpc>
                <a:spcPct val="150000"/>
              </a:lnSpc>
            </a:pPr>
            <a:r>
              <a:rPr lang="en-US" sz="1800" dirty="0">
                <a:latin typeface="Times New Roman" panose="02020603050405020304" pitchFamily="18" charset="0"/>
                <a:cs typeface="Times New Roman" panose="02020603050405020304" pitchFamily="18" charset="0"/>
              </a:rPr>
              <a:t>We can either use open-source tools like Tesseract or any online services like Nanonets or </a:t>
            </a:r>
            <a:r>
              <a:rPr lang="en-US" sz="1800" dirty="0" err="1">
                <a:latin typeface="Times New Roman" panose="02020603050405020304" pitchFamily="18" charset="0"/>
                <a:cs typeface="Times New Roman" panose="02020603050405020304" pitchFamily="18" charset="0"/>
              </a:rPr>
              <a:t>Textract</a:t>
            </a:r>
            <a:r>
              <a:rPr lang="en-US" sz="1800" dirty="0">
                <a:latin typeface="Times New Roman" panose="02020603050405020304" pitchFamily="18" charset="0"/>
                <a:cs typeface="Times New Roman" panose="02020603050405020304" pitchFamily="18" charset="0"/>
              </a:rPr>
              <a:t>. After all the data is in editable or electronic format, we can then apply to pre-process steps like Tokenization and POS tagging and then use data loaders to load the data into the NLP information extraction models.</a:t>
            </a:r>
          </a:p>
        </p:txBody>
      </p:sp>
    </p:spTree>
    <p:extLst>
      <p:ext uri="{BB962C8B-B14F-4D97-AF65-F5344CB8AC3E}">
        <p14:creationId xmlns:p14="http://schemas.microsoft.com/office/powerpoint/2010/main" val="251755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Font typeface="+mj-lt"/>
              <a:buAutoNum type="arabicPeriod" startAt="3"/>
            </a:pPr>
            <a:r>
              <a:rPr lang="en-IN" sz="2000" b="1" i="1" dirty="0">
                <a:latin typeface="Times New Roman" panose="02020603050405020304" pitchFamily="18" charset="0"/>
                <a:cs typeface="Times New Roman" panose="02020603050405020304" pitchFamily="18" charset="0"/>
              </a:rPr>
              <a:t>Choosing the right model</a:t>
            </a:r>
          </a:p>
          <a:p>
            <a:pPr lvl="1" algn="just"/>
            <a:r>
              <a:rPr lang="en-US" sz="2000" dirty="0">
                <a:latin typeface="Times New Roman" panose="02020603050405020304" pitchFamily="18" charset="0"/>
                <a:cs typeface="Times New Roman" panose="02020603050405020304" pitchFamily="18" charset="0"/>
              </a:rPr>
              <a:t>As discussed in the above sections, choosing a suitable model mostly depends on the type of data we’re working with. Today, there are several state-of-the-art models we could rely on. Below are some of the frequently use open-source models:</a:t>
            </a:r>
          </a:p>
          <a:p>
            <a:pPr lvl="1" algn="just"/>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Named Entity Recognition on </a:t>
            </a:r>
            <a:r>
              <a:rPr lang="en-US" sz="2000" dirty="0" err="1">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CoNLL</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2003 (English)</a:t>
            </a:r>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Key Information Extraction From Documents: Evaluation And Generator</a:t>
            </a:r>
            <a:r>
              <a:rPr lang="en-US" sz="2000" dirty="0">
                <a:latin typeface="Times New Roman" panose="02020603050405020304" pitchFamily="18" charset="0"/>
                <a:cs typeface="Times New Roman" panose="02020603050405020304" pitchFamily="18" charset="0"/>
              </a:rPr>
              <a:t> (GAN)</a:t>
            </a:r>
          </a:p>
          <a:p>
            <a:pPr lvl="1" algn="just"/>
            <a:r>
              <a:rPr lang="en-US"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Deep Reader: Information extraction from Document images via relation extraction and Natural Language</a:t>
            </a:r>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These are some of the information extraction models. However, these are trained on a particular dataset. If we are </a:t>
            </a:r>
            <a:r>
              <a:rPr lang="en-US" sz="2000" dirty="0" err="1">
                <a:latin typeface="Times New Roman" panose="02020603050405020304" pitchFamily="18" charset="0"/>
                <a:cs typeface="Times New Roman" panose="02020603050405020304" pitchFamily="18" charset="0"/>
              </a:rPr>
              <a:t>utilising</a:t>
            </a:r>
            <a:r>
              <a:rPr lang="en-US" sz="2000" dirty="0">
                <a:latin typeface="Times New Roman" panose="02020603050405020304" pitchFamily="18" charset="0"/>
                <a:cs typeface="Times New Roman" panose="02020603050405020304" pitchFamily="18" charset="0"/>
              </a:rPr>
              <a:t> these on our models, we’ll need to experiment on the hyperparameters and fine-tune the model accordingly.</a:t>
            </a:r>
          </a:p>
          <a:p>
            <a:pPr lvl="1" algn="just"/>
            <a:r>
              <a:rPr lang="en-US" sz="2000" dirty="0">
                <a:latin typeface="Times New Roman" panose="02020603050405020304" pitchFamily="18" charset="0"/>
                <a:cs typeface="Times New Roman" panose="02020603050405020304" pitchFamily="18" charset="0"/>
              </a:rPr>
              <a:t>The other way is to utilize the pre-trained models and fine-tuning them based on our data. For Information Extraction from text, in particular, BERT models are widely used. </a:t>
            </a:r>
          </a:p>
        </p:txBody>
      </p:sp>
    </p:spTree>
    <p:extLst>
      <p:ext uri="{BB962C8B-B14F-4D97-AF65-F5344CB8AC3E}">
        <p14:creationId xmlns:p14="http://schemas.microsoft.com/office/powerpoint/2010/main" val="317626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Font typeface="+mj-lt"/>
              <a:buAutoNum type="arabicPeriod" startAt="4"/>
            </a:pPr>
            <a:r>
              <a:rPr lang="en-IN" sz="2000" b="1" i="1" dirty="0">
                <a:latin typeface="Times New Roman" panose="02020603050405020304" pitchFamily="18" charset="0"/>
                <a:cs typeface="Times New Roman" panose="02020603050405020304" pitchFamily="18" charset="0"/>
              </a:rPr>
              <a:t>Evaluation of the Model</a:t>
            </a:r>
          </a:p>
          <a:p>
            <a:pPr algn="just"/>
            <a:r>
              <a:rPr lang="en-US" sz="2000" dirty="0">
                <a:latin typeface="Times New Roman" panose="02020603050405020304" pitchFamily="18" charset="0"/>
                <a:cs typeface="Times New Roman" panose="02020603050405020304" pitchFamily="18" charset="0"/>
              </a:rPr>
              <a:t>Evaluate the training process is crucial before we use the models in production. This is usually done by creating a testing dataset and finding some key metrics:</a:t>
            </a:r>
          </a:p>
          <a:p>
            <a:pPr algn="just">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Accuracy: the ratio of correct predictions made against the size of the test data.</a:t>
            </a:r>
          </a:p>
          <a:p>
            <a:pPr algn="just">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Precision: the ratio of true positives and total predicted positives.</a:t>
            </a:r>
          </a:p>
          <a:p>
            <a:pPr algn="just">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Recall the ratio of true positives and total actual positives.</a:t>
            </a:r>
          </a:p>
          <a:p>
            <a:pPr algn="just">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F1-Score: harmonic mean of precision and recall.</a:t>
            </a:r>
          </a:p>
          <a:p>
            <a:pPr algn="just"/>
            <a:r>
              <a:rPr lang="en-US" sz="2000" dirty="0">
                <a:latin typeface="Times New Roman" panose="02020603050405020304" pitchFamily="18" charset="0"/>
                <a:cs typeface="Times New Roman" panose="02020603050405020304" pitchFamily="18" charset="0"/>
              </a:rPr>
              <a:t>Different metrics take precedence when considering different use cases. In invoice processing, we know that an increase in the numbers or missing an item can lead to losses for the company. This means that besides needing a good accuracy, we also need to make sure the false positives for money-related fields are minimum, so aiming for a high precision value might be ideal. We also need to ensure that details like invoice numbers and dates are always extracted since they are needed for legal and compliance purposes. Maintaining a high recall value for these fields might take precedence.</a:t>
            </a:r>
          </a:p>
          <a:p>
            <a:pPr marL="457200" indent="-457200" algn="just">
              <a:lnSpc>
                <a:spcPct val="150000"/>
              </a:lnSpc>
              <a:buFont typeface="+mj-lt"/>
              <a:buAutoNum type="arabicPeriod" startAt="4"/>
            </a:pP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4"/>
            </a:pPr>
            <a:endParaRPr lang="en-IN"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90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US" b="1" dirty="0">
                <a:latin typeface="Times New Roman" panose="02020603050405020304" pitchFamily="18" charset="0"/>
                <a:cs typeface="Times New Roman" panose="02020603050405020304" pitchFamily="18" charset="0"/>
              </a:rPr>
              <a:t>Information Extraction and its approaches</a:t>
            </a:r>
            <a:r>
              <a:rPr lang="en-IN" b="1" dirty="0">
                <a:latin typeface="Times New Roman" panose="02020603050405020304" pitchFamily="18" charset="0"/>
                <a:cs typeface="Times New Roman" panose="02020603050405020304" pitchFamily="18" charset="0"/>
              </a:rPr>
              <a:t> </a:t>
            </a: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16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Steps on how IE from text</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457200" indent="-457200" algn="just">
              <a:lnSpc>
                <a:spcPct val="150000"/>
              </a:lnSpc>
              <a:buFont typeface="+mj-lt"/>
              <a:buAutoNum type="arabicPeriod" startAt="5"/>
            </a:pPr>
            <a:r>
              <a:rPr lang="en-IN" sz="2000" b="1" i="1" dirty="0">
                <a:latin typeface="Times New Roman" panose="02020603050405020304" pitchFamily="18" charset="0"/>
                <a:cs typeface="Times New Roman" panose="02020603050405020304" pitchFamily="18" charset="0"/>
              </a:rPr>
              <a:t>Deploying model in production</a:t>
            </a:r>
          </a:p>
          <a:p>
            <a:pPr algn="just">
              <a:lnSpc>
                <a:spcPct val="150000"/>
              </a:lnSpc>
            </a:pPr>
            <a:r>
              <a:rPr lang="en-US" sz="2000" dirty="0">
                <a:latin typeface="Times New Roman" panose="02020603050405020304" pitchFamily="18" charset="0"/>
                <a:cs typeface="Times New Roman" panose="02020603050405020304" pitchFamily="18" charset="0"/>
              </a:rPr>
              <a:t>The full potential of the NLP models only knows when they are deployed in production.</a:t>
            </a:r>
          </a:p>
          <a:p>
            <a:pPr algn="just">
              <a:lnSpc>
                <a:spcPct val="150000"/>
              </a:lnSpc>
            </a:pPr>
            <a:r>
              <a:rPr lang="en-US" sz="2000" dirty="0">
                <a:latin typeface="Times New Roman" panose="02020603050405020304" pitchFamily="18" charset="0"/>
                <a:cs typeface="Times New Roman" panose="02020603050405020304" pitchFamily="18" charset="0"/>
              </a:rPr>
              <a:t>Today, as the world is entirely digital, these models are stored on cloud servers with a suitable background. In most cases, Python is </a:t>
            </a:r>
            <a:r>
              <a:rPr lang="en-US" sz="2000" dirty="0" err="1">
                <a:latin typeface="Times New Roman" panose="02020603050405020304" pitchFamily="18" charset="0"/>
                <a:cs typeface="Times New Roman" panose="02020603050405020304" pitchFamily="18" charset="0"/>
              </a:rPr>
              <a:t>utilised</a:t>
            </a:r>
            <a:r>
              <a:rPr lang="en-US" sz="2000" dirty="0">
                <a:latin typeface="Times New Roman" panose="02020603050405020304" pitchFamily="18" charset="0"/>
                <a:cs typeface="Times New Roman" panose="02020603050405020304" pitchFamily="18" charset="0"/>
              </a:rPr>
              <a:t> as its more handy programming language when it comes to Text data and machine learning. The model is either </a:t>
            </a:r>
            <a:r>
              <a:rPr lang="en-US" sz="2000" b="1" dirty="0">
                <a:latin typeface="Times New Roman" panose="02020603050405020304" pitchFamily="18" charset="0"/>
                <a:cs typeface="Times New Roman" panose="02020603050405020304" pitchFamily="18" charset="0"/>
              </a:rPr>
              <a:t>exported as API or an SDK (</a:t>
            </a:r>
            <a:r>
              <a:rPr lang="en-US" sz="2000" dirty="0">
                <a:latin typeface="Times New Roman" panose="02020603050405020304" pitchFamily="18" charset="0"/>
                <a:cs typeface="Times New Roman" panose="02020603050405020304" pitchFamily="18" charset="0"/>
              </a:rPr>
              <a:t>software development kit) for integrating with business tools.</a:t>
            </a:r>
          </a:p>
          <a:p>
            <a:pPr algn="just">
              <a:lnSpc>
                <a:spcPct val="150000"/>
              </a:lnSpc>
            </a:pPr>
            <a:r>
              <a:rPr lang="en-US" sz="2000" dirty="0">
                <a:latin typeface="Times New Roman" panose="02020603050405020304" pitchFamily="18" charset="0"/>
                <a:cs typeface="Times New Roman" panose="02020603050405020304" pitchFamily="18" charset="0"/>
              </a:rPr>
              <a:t>However, we need not build everything from scratch as there are several tools and online services for this kind of use-cases. For example, Nanonets has a highly accurate, fully trained invoice information extraction NLP model, and you can directly integrate on our applications using APIs or supported SDKs.</a:t>
            </a: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endParaRPr lang="en-IN"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45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Example - </a:t>
            </a:r>
            <a:r>
              <a:rPr lang="en-IN" sz="3600" b="1" dirty="0">
                <a:latin typeface="Times New Roman" panose="02020603050405020304" pitchFamily="18" charset="0"/>
                <a:cs typeface="Times New Roman" panose="02020603050405020304" pitchFamily="18" charset="0"/>
              </a:rPr>
              <a:t>IE on ID card</a:t>
            </a: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pic>
        <p:nvPicPr>
          <p:cNvPr id="4" name="Content Placeholder 3">
            <a:extLst>
              <a:ext uri="{FF2B5EF4-FFF2-40B4-BE49-F238E27FC236}">
                <a16:creationId xmlns:a16="http://schemas.microsoft.com/office/drawing/2014/main" id="{935907CE-7FDA-FB55-DA0E-2C95CFFFEBF5}"/>
              </a:ext>
            </a:extLst>
          </p:cNvPr>
          <p:cNvPicPr>
            <a:picLocks noGrp="1" noChangeAspect="1"/>
          </p:cNvPicPr>
          <p:nvPr>
            <p:ph idx="1"/>
          </p:nvPr>
        </p:nvPicPr>
        <p:blipFill>
          <a:blip r:embed="rId2"/>
          <a:stretch>
            <a:fillRect/>
          </a:stretch>
        </p:blipFill>
        <p:spPr>
          <a:xfrm>
            <a:off x="304800" y="838200"/>
            <a:ext cx="8413176" cy="4495800"/>
          </a:xfrm>
          <a:prstGeom prst="rect">
            <a:avLst/>
          </a:prstGeom>
        </p:spPr>
      </p:pic>
      <p:sp>
        <p:nvSpPr>
          <p:cNvPr id="6" name="TextBox 5">
            <a:extLst>
              <a:ext uri="{FF2B5EF4-FFF2-40B4-BE49-F238E27FC236}">
                <a16:creationId xmlns:a16="http://schemas.microsoft.com/office/drawing/2014/main" id="{7799EAAE-7B34-5D55-5706-E6F21C995159}"/>
              </a:ext>
            </a:extLst>
          </p:cNvPr>
          <p:cNvSpPr txBox="1"/>
          <p:nvPr/>
        </p:nvSpPr>
        <p:spPr>
          <a:xfrm>
            <a:off x="838200" y="5257800"/>
            <a:ext cx="7879776" cy="923330"/>
          </a:xfrm>
          <a:prstGeom prst="rect">
            <a:avLst/>
          </a:prstGeom>
          <a:noFill/>
        </p:spPr>
        <p:txBody>
          <a:bodyPr wrap="square">
            <a:spAutoFit/>
          </a:bodyPr>
          <a:lstStyle/>
          <a:p>
            <a:r>
              <a:rPr lang="en-IN" dirty="0">
                <a:hlinkClick r:id="rId3"/>
              </a:rPr>
              <a:t>https://nanonets.com/blog/information-extraction/#how-does-information-extraction-work</a:t>
            </a:r>
            <a:r>
              <a:rPr lang="en-IN" dirty="0"/>
              <a:t>?</a:t>
            </a:r>
          </a:p>
          <a:p>
            <a:endParaRPr lang="en-IN" dirty="0"/>
          </a:p>
        </p:txBody>
      </p:sp>
    </p:spTree>
    <p:extLst>
      <p:ext uri="{BB962C8B-B14F-4D97-AF65-F5344CB8AC3E}">
        <p14:creationId xmlns:p14="http://schemas.microsoft.com/office/powerpoint/2010/main" val="99871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Applications of </a:t>
            </a:r>
            <a:r>
              <a:rPr lang="en-IN" sz="3600" b="1" dirty="0">
                <a:latin typeface="Times New Roman" panose="02020603050405020304" pitchFamily="18" charset="0"/>
                <a:cs typeface="Times New Roman" panose="02020603050405020304" pitchFamily="18" charset="0"/>
              </a:rPr>
              <a:t>IE</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990600"/>
            <a:ext cx="8877300" cy="6345813"/>
          </a:xfrm>
        </p:spPr>
        <p:txBody>
          <a:bodyPr/>
          <a:lstStyle/>
          <a:p>
            <a:pPr algn="just">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KYC Automation: Automate the process of KYC by extracting ethical information from customer's identity documents.</a:t>
            </a:r>
          </a:p>
          <a:p>
            <a:pPr algn="just">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Invoice Automation: Automate the process of invoice information extraction.</a:t>
            </a:r>
          </a:p>
          <a:p>
            <a:pPr algn="just">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Healthcare Systems: Manage medical records by identifying patient information and their prescriptions.</a:t>
            </a:r>
          </a:p>
          <a:p>
            <a:pPr algn="just">
              <a:lnSpc>
                <a:spcPct val="150000"/>
              </a:lnSpc>
              <a:buFont typeface="+mj-lt"/>
              <a:buAutoNum type="arabicPeriod"/>
            </a:pPr>
            <a:r>
              <a:rPr lang="en-IN" sz="2400" dirty="0">
                <a:latin typeface="Times New Roman" panose="02020603050405020304" pitchFamily="18" charset="0"/>
                <a:cs typeface="Times New Roman" panose="02020603050405020304" pitchFamily="18" charset="0"/>
              </a:rPr>
              <a:t>Financial Investigation: Extract import information from financial documents. (Tax, Growth, Quarterly Revenue, Profit/Losses)</a:t>
            </a:r>
          </a:p>
          <a:p>
            <a:pPr algn="just">
              <a:lnSpc>
                <a:spcPct val="150000"/>
              </a:lnSpc>
              <a:buFont typeface="+mj-lt"/>
              <a:buAutoNum type="arabicPeriod"/>
            </a:pPr>
            <a:endParaRPr lang="en-US" sz="1400" b="0" i="0" dirty="0">
              <a:solidFill>
                <a:srgbClr val="161B3D"/>
              </a:solidFill>
              <a:effectLst/>
              <a:highlight>
                <a:srgbClr val="FFFFFF"/>
              </a:highlight>
              <a:latin typeface="Noto Sans" panose="020B0502040504020204" pitchFamily="34" charset="0"/>
            </a:endParaRPr>
          </a:p>
        </p:txBody>
      </p:sp>
    </p:spTree>
    <p:extLst>
      <p:ext uri="{BB962C8B-B14F-4D97-AF65-F5344CB8AC3E}">
        <p14:creationId xmlns:p14="http://schemas.microsoft.com/office/powerpoint/2010/main" val="3590525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Information Retrieval</a:t>
            </a: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963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Information Retrieval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33350" y="762000"/>
            <a:ext cx="8877300" cy="6345813"/>
          </a:xfrm>
        </p:spPr>
        <p:txBody>
          <a:bodyPr/>
          <a:lstStyle/>
          <a:p>
            <a:pPr marL="0" indent="0" algn="just">
              <a:lnSpc>
                <a:spcPct val="150000"/>
              </a:lnSpc>
              <a:buNone/>
            </a:pPr>
            <a:r>
              <a:rPr lang="en-IN" sz="2800" b="1" i="1" dirty="0">
                <a:latin typeface="Times New Roman" panose="02020603050405020304" pitchFamily="18" charset="0"/>
                <a:cs typeface="Times New Roman" panose="02020603050405020304" pitchFamily="18" charset="0"/>
              </a:rPr>
              <a:t>What is information retrieval?</a:t>
            </a:r>
          </a:p>
          <a:p>
            <a:pPr algn="just">
              <a:lnSpc>
                <a:spcPct val="150000"/>
              </a:lnSpc>
            </a:pPr>
            <a:r>
              <a:rPr lang="en-US" sz="2000" dirty="0">
                <a:latin typeface="Times New Roman" panose="02020603050405020304" pitchFamily="18" charset="0"/>
                <a:cs typeface="Times New Roman" panose="02020603050405020304" pitchFamily="18" charset="0"/>
              </a:rPr>
              <a:t>Information Retrieval is focused on </a:t>
            </a:r>
            <a:r>
              <a:rPr lang="en-US" sz="2000" b="1" i="1" dirty="0">
                <a:latin typeface="Times New Roman" panose="02020603050405020304" pitchFamily="18" charset="0"/>
                <a:cs typeface="Times New Roman" panose="02020603050405020304" pitchFamily="18" charset="0"/>
              </a:rPr>
              <a:t>retrieving relevant documents </a:t>
            </a:r>
            <a:r>
              <a:rPr lang="en-US" sz="2000" dirty="0">
                <a:latin typeface="Times New Roman" panose="02020603050405020304" pitchFamily="18" charset="0"/>
                <a:cs typeface="Times New Roman" panose="02020603050405020304" pitchFamily="18" charset="0"/>
              </a:rPr>
              <a:t>or pieces of information from a large collection (e.g., a database, web corpus) in </a:t>
            </a:r>
            <a:r>
              <a:rPr lang="en-US" sz="2000" b="1" dirty="0">
                <a:latin typeface="Times New Roman" panose="02020603050405020304" pitchFamily="18" charset="0"/>
                <a:cs typeface="Times New Roman" panose="02020603050405020304" pitchFamily="18" charset="0"/>
              </a:rPr>
              <a:t>response to a user's query.</a:t>
            </a:r>
          </a:p>
          <a:p>
            <a:pPr algn="just">
              <a:lnSpc>
                <a:spcPct val="150000"/>
              </a:lnSpc>
            </a:pPr>
            <a:r>
              <a:rPr lang="en-US" sz="2000" dirty="0">
                <a:latin typeface="Times New Roman" panose="02020603050405020304" pitchFamily="18" charset="0"/>
                <a:cs typeface="Times New Roman" panose="02020603050405020304" pitchFamily="18" charset="0"/>
              </a:rPr>
              <a:t>IR involves </a:t>
            </a:r>
            <a:r>
              <a:rPr lang="en-US" sz="2000" b="1" i="1" dirty="0">
                <a:latin typeface="Times New Roman" panose="02020603050405020304" pitchFamily="18" charset="0"/>
                <a:cs typeface="Times New Roman" panose="02020603050405020304" pitchFamily="18" charset="0"/>
              </a:rPr>
              <a:t>matching user queries with documents or records in the database</a:t>
            </a:r>
            <a:r>
              <a:rPr lang="en-US" sz="2000" dirty="0">
                <a:latin typeface="Times New Roman" panose="02020603050405020304" pitchFamily="18" charset="0"/>
                <a:cs typeface="Times New Roman" panose="02020603050405020304" pitchFamily="18" charset="0"/>
              </a:rPr>
              <a:t>. It uses techniques like </a:t>
            </a:r>
            <a:r>
              <a:rPr lang="en-US" sz="2000" b="1" i="1" dirty="0">
                <a:latin typeface="Times New Roman" panose="02020603050405020304" pitchFamily="18" charset="0"/>
                <a:cs typeface="Times New Roman" panose="02020603050405020304" pitchFamily="18" charset="0"/>
              </a:rPr>
              <a:t>keyword matching, relevance scoring, and ranking </a:t>
            </a:r>
            <a:r>
              <a:rPr lang="en-US" sz="2000" dirty="0">
                <a:latin typeface="Times New Roman" panose="02020603050405020304" pitchFamily="18" charset="0"/>
                <a:cs typeface="Times New Roman" panose="02020603050405020304" pitchFamily="18" charset="0"/>
              </a:rPr>
              <a:t>to identify the most relevant documents based on the user's information needs.</a:t>
            </a:r>
          </a:p>
          <a:p>
            <a:pPr algn="just">
              <a:lnSpc>
                <a:spcPct val="150000"/>
              </a:lnSpc>
            </a:pPr>
            <a:r>
              <a:rPr lang="en-US" sz="2000" dirty="0">
                <a:latin typeface="Times New Roman" panose="02020603050405020304" pitchFamily="18" charset="0"/>
                <a:cs typeface="Times New Roman" panose="02020603050405020304" pitchFamily="18" charset="0"/>
              </a:rPr>
              <a:t>IR is widely used in search engines, document retrieval systems, and recommendation systems. When you perform a web search, the search engine is using IR techniques to retrieve and rank relevant web pages.</a:t>
            </a:r>
          </a:p>
          <a:p>
            <a:pPr algn="just">
              <a:lnSpc>
                <a:spcPct val="150000"/>
              </a:lnSpc>
            </a:pPr>
            <a:r>
              <a:rPr lang="en-US" sz="2000" b="1" i="1" dirty="0">
                <a:latin typeface="Times New Roman" panose="02020603050405020304" pitchFamily="18" charset="0"/>
                <a:cs typeface="Times New Roman" panose="02020603050405020304" pitchFamily="18" charset="0"/>
              </a:rPr>
              <a:t>Google Search is the most famous example of information retrieval.</a:t>
            </a:r>
            <a:endParaRPr lang="en-IN"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446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IE vs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pic>
        <p:nvPicPr>
          <p:cNvPr id="4" name="Content Placeholder 3">
            <a:extLst>
              <a:ext uri="{FF2B5EF4-FFF2-40B4-BE49-F238E27FC236}">
                <a16:creationId xmlns:a16="http://schemas.microsoft.com/office/drawing/2014/main" id="{7A8A8E63-F8EC-8843-A25E-A68F7AC8E32A}"/>
              </a:ext>
            </a:extLst>
          </p:cNvPr>
          <p:cNvPicPr>
            <a:picLocks noGrp="1" noChangeAspect="1"/>
          </p:cNvPicPr>
          <p:nvPr>
            <p:ph idx="1"/>
          </p:nvPr>
        </p:nvPicPr>
        <p:blipFill>
          <a:blip r:embed="rId2"/>
          <a:stretch>
            <a:fillRect/>
          </a:stretch>
        </p:blipFill>
        <p:spPr>
          <a:xfrm>
            <a:off x="342900" y="914400"/>
            <a:ext cx="8458200" cy="5791200"/>
          </a:xfrm>
          <a:prstGeom prst="rect">
            <a:avLst/>
          </a:prstGeom>
        </p:spPr>
      </p:pic>
    </p:spTree>
    <p:extLst>
      <p:ext uri="{BB962C8B-B14F-4D97-AF65-F5344CB8AC3E}">
        <p14:creationId xmlns:p14="http://schemas.microsoft.com/office/powerpoint/2010/main" val="2282063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78006"/>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Information Retrieval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641568"/>
            <a:ext cx="8934450" cy="63458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Information retrieval (IR) may be defined as a software program that deals with the storage, organization, retrieval and evaluation of information from document repositories particularly textual information.</a:t>
            </a:r>
          </a:p>
          <a:p>
            <a:pPr algn="just">
              <a:lnSpc>
                <a:spcPct val="150000"/>
              </a:lnSpc>
            </a:pPr>
            <a:r>
              <a:rPr lang="en-US" sz="2000" dirty="0">
                <a:latin typeface="Times New Roman" panose="02020603050405020304" pitchFamily="18" charset="0"/>
                <a:cs typeface="Times New Roman" panose="02020603050405020304" pitchFamily="18" charset="0"/>
              </a:rPr>
              <a:t>The system assists users in finding the information they require but it does not explicitly return the answers of the questions.</a:t>
            </a:r>
          </a:p>
          <a:p>
            <a:pPr algn="just">
              <a:lnSpc>
                <a:spcPct val="150000"/>
              </a:lnSpc>
            </a:pPr>
            <a:r>
              <a:rPr lang="en-US" sz="2000" dirty="0">
                <a:latin typeface="Times New Roman" panose="02020603050405020304" pitchFamily="18" charset="0"/>
                <a:cs typeface="Times New Roman" panose="02020603050405020304" pitchFamily="18" charset="0"/>
              </a:rPr>
              <a:t>It informs the existence and location of documents that might consist of the required information. The documents that satisfy user’s requirement are called </a:t>
            </a:r>
            <a:r>
              <a:rPr lang="en-US" sz="2000" b="1" i="1" dirty="0">
                <a:latin typeface="Times New Roman" panose="02020603050405020304" pitchFamily="18" charset="0"/>
                <a:cs typeface="Times New Roman" panose="02020603050405020304" pitchFamily="18" charset="0"/>
              </a:rPr>
              <a:t>relevant documents. </a:t>
            </a:r>
            <a:r>
              <a:rPr lang="en-US" sz="2000" dirty="0">
                <a:latin typeface="Times New Roman" panose="02020603050405020304" pitchFamily="18" charset="0"/>
                <a:cs typeface="Times New Roman" panose="02020603050405020304" pitchFamily="18" charset="0"/>
              </a:rPr>
              <a:t>A perfect IR system will retrieve only relevant documents.</a:t>
            </a:r>
            <a:endParaRPr lang="en-IN" sz="2000" dirty="0">
              <a:latin typeface="Times New Roman" panose="02020603050405020304" pitchFamily="18" charset="0"/>
              <a:cs typeface="Times New Roman" panose="02020603050405020304" pitchFamily="18" charset="0"/>
            </a:endParaRPr>
          </a:p>
        </p:txBody>
      </p:sp>
      <p:pic>
        <p:nvPicPr>
          <p:cNvPr id="8194" name="Picture 2" descr="Lightbox">
            <a:extLst>
              <a:ext uri="{FF2B5EF4-FFF2-40B4-BE49-F238E27FC236}">
                <a16:creationId xmlns:a16="http://schemas.microsoft.com/office/drawing/2014/main" id="{24841CB4-3030-5937-EA5A-12E7AB96E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00"/>
            <a:ext cx="5405438" cy="220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561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Basics of </a:t>
            </a:r>
            <a:r>
              <a:rPr lang="en-IN" sz="3600" b="1" dirty="0">
                <a:latin typeface="Times New Roman" panose="02020603050405020304" pitchFamily="18" charset="0"/>
                <a:cs typeface="Times New Roman" panose="02020603050405020304" pitchFamily="18" charset="0"/>
              </a:rPr>
              <a:t>Information Retrieval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5" name="TextBox 4">
            <a:extLst>
              <a:ext uri="{FF2B5EF4-FFF2-40B4-BE49-F238E27FC236}">
                <a16:creationId xmlns:a16="http://schemas.microsoft.com/office/drawing/2014/main" id="{B243D730-B560-94A4-1E48-B55A9A5B16FC}"/>
              </a:ext>
            </a:extLst>
          </p:cNvPr>
          <p:cNvSpPr txBox="1"/>
          <p:nvPr/>
        </p:nvSpPr>
        <p:spPr>
          <a:xfrm>
            <a:off x="133350" y="5257800"/>
            <a:ext cx="8845485" cy="1323439"/>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clear from the above diagram that a user who needs information will have to formulate a request in the form of query in natural language.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Then the IR system will respond by retrieving the relevant output, in the form of documents, about the required information</a:t>
            </a:r>
            <a:r>
              <a:rPr lang="en-US" b="0" i="0" dirty="0">
                <a:solidFill>
                  <a:srgbClr val="000000"/>
                </a:solidFill>
                <a:effectLst/>
                <a:latin typeface="Verdana" panose="020B0604030504040204" pitchFamily="34" charset="0"/>
              </a:rPr>
              <a:t>.</a:t>
            </a:r>
            <a:endParaRPr lang="en-IN"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44729F94-DE2F-DF81-785C-54CDACEC0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65" y="914400"/>
            <a:ext cx="852163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3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Basics of </a:t>
            </a:r>
            <a:r>
              <a:rPr lang="en-IN" sz="3600" b="1" dirty="0">
                <a:latin typeface="Times New Roman" panose="02020603050405020304" pitchFamily="18" charset="0"/>
                <a:cs typeface="Times New Roman" panose="02020603050405020304" pitchFamily="18" charset="0"/>
              </a:rPr>
              <a:t>Information Retrieval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304800" y="990600"/>
            <a:ext cx="82296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A user who needs information will have to formulate a request in the form of a query in natural language. After that, the IR system will return output by retrieving the relevant output, in the form of documents, about the required information.</a:t>
            </a:r>
          </a:p>
          <a:p>
            <a:pPr algn="just">
              <a:lnSpc>
                <a:spcPct val="150000"/>
              </a:lnSpc>
            </a:pPr>
            <a:r>
              <a:rPr lang="en-US" sz="2000" b="1" i="1" dirty="0">
                <a:latin typeface="Times New Roman" panose="02020603050405020304" pitchFamily="18" charset="0"/>
                <a:cs typeface="Times New Roman" panose="02020603050405020304" pitchFamily="18" charset="0"/>
              </a:rPr>
              <a:t>The step by step procedure of these systems are as follows:</a:t>
            </a:r>
          </a:p>
          <a:p>
            <a:pPr lvl="1"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Indexing the collection of documents.</a:t>
            </a:r>
          </a:p>
          <a:p>
            <a:pPr lvl="1"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Transforming the query in the same way as the document content is represented.</a:t>
            </a:r>
          </a:p>
          <a:p>
            <a:pPr lvl="1"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Comparing the description of each document with that of the query.</a:t>
            </a:r>
          </a:p>
          <a:p>
            <a:pPr lvl="1"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Listing the results in order of relevancy.</a:t>
            </a:r>
          </a:p>
          <a:p>
            <a:pPr algn="just">
              <a:lnSpc>
                <a:spcPct val="150000"/>
              </a:lnSpc>
            </a:pPr>
            <a:endParaRPr lang="en-IN" dirty="0"/>
          </a:p>
        </p:txBody>
      </p:sp>
    </p:spTree>
    <p:extLst>
      <p:ext uri="{BB962C8B-B14F-4D97-AF65-F5344CB8AC3E}">
        <p14:creationId xmlns:p14="http://schemas.microsoft.com/office/powerpoint/2010/main" val="393970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Basics of </a:t>
            </a:r>
            <a:r>
              <a:rPr lang="en-IN" sz="3600" b="1" dirty="0">
                <a:latin typeface="Times New Roman" panose="02020603050405020304" pitchFamily="18" charset="0"/>
                <a:cs typeface="Times New Roman" panose="02020603050405020304" pitchFamily="18" charset="0"/>
              </a:rPr>
              <a:t>Information Retrieval (IR)</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304800" y="990600"/>
            <a:ext cx="8705850" cy="4525963"/>
          </a:xfrm>
        </p:spPr>
        <p:txBody>
          <a:bodyPr/>
          <a:lstStyle/>
          <a:p>
            <a:pPr algn="just">
              <a:lnSpc>
                <a:spcPct val="150000"/>
              </a:lnSpc>
            </a:pPr>
            <a:r>
              <a:rPr lang="en-US" sz="2400" b="1" i="1" dirty="0">
                <a:latin typeface="Times New Roman" panose="02020603050405020304" pitchFamily="18" charset="0"/>
                <a:cs typeface="Times New Roman" panose="02020603050405020304" pitchFamily="18" charset="0"/>
              </a:rPr>
              <a:t>Retrieval Systems consist of mainly two processes:</a:t>
            </a:r>
          </a:p>
          <a:p>
            <a:pPr lvl="1"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Indexing</a:t>
            </a:r>
          </a:p>
          <a:p>
            <a:pPr lvl="1"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lvl="1"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Matching</a:t>
            </a:r>
          </a:p>
          <a:p>
            <a:pPr algn="just">
              <a:lnSpc>
                <a:spcPct val="150000"/>
              </a:lnSpc>
            </a:pPr>
            <a:endParaRPr lang="en-IN" sz="3600" dirty="0"/>
          </a:p>
        </p:txBody>
      </p:sp>
    </p:spTree>
    <p:extLst>
      <p:ext uri="{BB962C8B-B14F-4D97-AF65-F5344CB8AC3E}">
        <p14:creationId xmlns:p14="http://schemas.microsoft.com/office/powerpoint/2010/main" val="3502971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 (IE)</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915400" cy="6117213"/>
          </a:xfrm>
        </p:spPr>
        <p:txBody>
          <a:bodyPr/>
          <a:lstStyle/>
          <a:p>
            <a:pPr marL="0" indent="0" algn="just">
              <a:lnSpc>
                <a:spcPct val="150000"/>
              </a:lnSpc>
              <a:buNone/>
            </a:pPr>
            <a:r>
              <a:rPr lang="en-US" sz="1600" b="1" dirty="0">
                <a:latin typeface="Times New Roman" panose="02020603050405020304" pitchFamily="18" charset="0"/>
                <a:cs typeface="Times New Roman" panose="02020603050405020304" pitchFamily="18" charset="0"/>
              </a:rPr>
              <a:t>Information Extraction (IE) is an essential component of NLP for several reasons:</a:t>
            </a:r>
          </a:p>
          <a:p>
            <a:pPr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Structured Data from Unstructured Text: </a:t>
            </a:r>
            <a:r>
              <a:rPr lang="en-US" sz="1800" dirty="0">
                <a:latin typeface="Times New Roman" panose="02020603050405020304" pitchFamily="18" charset="0"/>
                <a:cs typeface="Times New Roman" panose="02020603050405020304" pitchFamily="18" charset="0"/>
              </a:rPr>
              <a:t>Much of the world's information is stored in unstructured text form, such as articles, websites, documents, and social media posts. </a:t>
            </a:r>
            <a:r>
              <a:rPr lang="en-US" sz="1800" b="1" i="1" dirty="0">
                <a:latin typeface="Times New Roman" panose="02020603050405020304" pitchFamily="18" charset="0"/>
                <a:cs typeface="Times New Roman" panose="02020603050405020304" pitchFamily="18" charset="0"/>
              </a:rPr>
              <a:t>IE enables the conversion of this unstructured text into structured data, making it usable for various applications</a:t>
            </a:r>
            <a:r>
              <a:rPr lang="en-US" sz="1800" dirty="0">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Data Organization and Summarization: </a:t>
            </a:r>
            <a:r>
              <a:rPr lang="en-US" sz="1800" dirty="0">
                <a:latin typeface="Times New Roman" panose="02020603050405020304" pitchFamily="18" charset="0"/>
                <a:cs typeface="Times New Roman" panose="02020603050405020304" pitchFamily="18" charset="0"/>
              </a:rPr>
              <a:t>IE techniques can </a:t>
            </a:r>
            <a:r>
              <a:rPr lang="en-US" sz="1800" b="1" i="1" dirty="0">
                <a:latin typeface="Times New Roman" panose="02020603050405020304" pitchFamily="18" charset="0"/>
                <a:cs typeface="Times New Roman" panose="02020603050405020304" pitchFamily="18" charset="0"/>
              </a:rPr>
              <a:t>extract key information from large volumes of text</a:t>
            </a:r>
            <a:r>
              <a:rPr lang="en-US" sz="1800" dirty="0">
                <a:latin typeface="Times New Roman" panose="02020603050405020304" pitchFamily="18" charset="0"/>
                <a:cs typeface="Times New Roman" panose="02020603050405020304" pitchFamily="18" charset="0"/>
              </a:rPr>
              <a:t>, allowing for the organization and summarization of content. This is valuable for tasks like </a:t>
            </a:r>
            <a:r>
              <a:rPr lang="en-US" sz="1800" b="1" i="1" dirty="0">
                <a:latin typeface="Times New Roman" panose="02020603050405020304" pitchFamily="18" charset="0"/>
                <a:cs typeface="Times New Roman" panose="02020603050405020304" pitchFamily="18" charset="0"/>
              </a:rPr>
              <a:t>creating document summaries, generating metadata, and organizing data for analysis.</a:t>
            </a:r>
          </a:p>
          <a:p>
            <a:pPr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Automating Repetitive Tasks: </a:t>
            </a:r>
            <a:r>
              <a:rPr lang="en-US" sz="1800" dirty="0">
                <a:latin typeface="Times New Roman" panose="02020603050405020304" pitchFamily="18" charset="0"/>
                <a:cs typeface="Times New Roman" panose="02020603050405020304" pitchFamily="18" charset="0"/>
              </a:rPr>
              <a:t>Many NLP tasks involve manual and repetitive work, such as cataloging information, tagging entities, or extracting facts from documents. IE automates these tasks, saving time and reducing human error.</a:t>
            </a: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08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5240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What is Indexing?</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306421" y="838200"/>
            <a:ext cx="8705850" cy="4525963"/>
          </a:xfrm>
        </p:spPr>
        <p:txBody>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Indexing involves parsing and storing data from web pages in a structured format. When a search engine crawls web pages, it indexes their content to make it searchable.</a:t>
            </a:r>
          </a:p>
          <a:p>
            <a:pPr marL="0" marR="0" lvl="0" indent="0" algn="just" defTabSz="914400" rtl="0" eaLnBrk="0" fontAlgn="base" latinLnBrk="0" hangingPunct="0">
              <a:lnSpc>
                <a:spcPct val="20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The search engine scans the content of web pages, extracts key information (like words, phrases, and metadata), and creates an index. This index is a data structure that maps keywords to the web pages where they appear.</a:t>
            </a:r>
          </a:p>
          <a:p>
            <a:pPr marL="0" marR="0" lvl="0" indent="0" algn="just" defTabSz="914400" rtl="0" eaLnBrk="0" fontAlgn="base" latinLnBrk="0" hangingPunct="0">
              <a:lnSpc>
                <a:spcPct val="20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This allows the search engine to quickly retrieve relevant pages when a user performs a search query. Instead of </a:t>
            </a:r>
            <a:r>
              <a:rPr lang="en-US" altLang="en-US" sz="2000" b="1" dirty="0">
                <a:latin typeface="Times New Roman" panose="02020603050405020304" pitchFamily="18" charset="0"/>
                <a:cs typeface="Times New Roman" panose="02020603050405020304" pitchFamily="18" charset="0"/>
              </a:rPr>
              <a:t>searching the entire internet, the engine looks up the index to find matching pages. </a:t>
            </a:r>
          </a:p>
        </p:txBody>
      </p:sp>
    </p:spTree>
    <p:extLst>
      <p:ext uri="{BB962C8B-B14F-4D97-AF65-F5344CB8AC3E}">
        <p14:creationId xmlns:p14="http://schemas.microsoft.com/office/powerpoint/2010/main" val="145848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Indexing</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133350" y="570632"/>
            <a:ext cx="8877300" cy="4525963"/>
          </a:xfrm>
        </p:spPr>
        <p:txBody>
          <a:bodyPr/>
          <a:lstStyle/>
          <a:p>
            <a:pPr algn="just"/>
            <a:r>
              <a:rPr lang="en-US" sz="2000" dirty="0">
                <a:latin typeface="Times New Roman" panose="02020603050405020304" pitchFamily="18" charset="0"/>
                <a:cs typeface="Times New Roman" panose="02020603050405020304" pitchFamily="18" charset="0"/>
              </a:rPr>
              <a:t>Indexing is the </a:t>
            </a:r>
            <a:r>
              <a:rPr lang="en-US" sz="2000" b="1" i="1" dirty="0">
                <a:latin typeface="Times New Roman" panose="02020603050405020304" pitchFamily="18" charset="0"/>
                <a:cs typeface="Times New Roman" panose="02020603050405020304" pitchFamily="18" charset="0"/>
              </a:rPr>
              <a:t>process of preparing and organizing the collection of documents </a:t>
            </a:r>
            <a:r>
              <a:rPr lang="en-US" sz="2000" dirty="0">
                <a:latin typeface="Times New Roman" panose="02020603050405020304" pitchFamily="18" charset="0"/>
                <a:cs typeface="Times New Roman" panose="02020603050405020304" pitchFamily="18" charset="0"/>
              </a:rPr>
              <a:t>or data to make it efficient for retrieval. </a:t>
            </a:r>
          </a:p>
          <a:p>
            <a:pPr algn="just"/>
            <a:r>
              <a:rPr lang="en-US" sz="2000" b="1" dirty="0">
                <a:latin typeface="Times New Roman" panose="02020603050405020304" pitchFamily="18" charset="0"/>
                <a:cs typeface="Times New Roman" panose="02020603050405020304" pitchFamily="18" charset="0"/>
              </a:rPr>
              <a:t>This involves several tasks:</a:t>
            </a:r>
          </a:p>
          <a:p>
            <a:pPr marL="742950" lvl="1" indent="-285750" algn="just">
              <a:buFont typeface="+mj-lt"/>
              <a:buAutoNum type="arabicPeriod"/>
            </a:pPr>
            <a:r>
              <a:rPr lang="en-US" sz="2000" b="1" i="1" dirty="0">
                <a:latin typeface="Times New Roman" panose="02020603050405020304" pitchFamily="18" charset="0"/>
                <a:cs typeface="Times New Roman" panose="02020603050405020304" pitchFamily="18" charset="0"/>
              </a:rPr>
              <a:t>Tokenization: </a:t>
            </a:r>
          </a:p>
          <a:p>
            <a:pPr lvl="2" indent="-285750" algn="just"/>
            <a:r>
              <a:rPr lang="en-US" sz="2000" dirty="0">
                <a:latin typeface="Times New Roman" panose="02020603050405020304" pitchFamily="18" charset="0"/>
                <a:cs typeface="Times New Roman" panose="02020603050405020304" pitchFamily="18" charset="0"/>
              </a:rPr>
              <a:t>Breaking down text into individual words or tokens. </a:t>
            </a:r>
          </a:p>
          <a:p>
            <a:pPr lvl="2" indent="-285750" algn="just"/>
            <a:r>
              <a:rPr lang="en-US" sz="2000" dirty="0">
                <a:latin typeface="Times New Roman" panose="02020603050405020304" pitchFamily="18" charset="0"/>
                <a:cs typeface="Times New Roman" panose="02020603050405020304" pitchFamily="18" charset="0"/>
              </a:rPr>
              <a:t>For example, the sentence "I love programming" would be tokenized into three tokens: "I," "love," and "programming."</a:t>
            </a:r>
          </a:p>
          <a:p>
            <a:pPr marL="742950" lvl="1" indent="-285750" algn="just">
              <a:buFont typeface="+mj-lt"/>
              <a:buAutoNum type="arabicPeriod"/>
            </a:pPr>
            <a:r>
              <a:rPr lang="en-US" sz="2000" b="1" i="1" dirty="0">
                <a:latin typeface="Times New Roman" panose="02020603050405020304" pitchFamily="18" charset="0"/>
                <a:cs typeface="Times New Roman" panose="02020603050405020304" pitchFamily="18" charset="0"/>
              </a:rPr>
              <a:t>Removing Frequent Words: </a:t>
            </a:r>
          </a:p>
          <a:p>
            <a:pPr lvl="2" indent="-285750" algn="just"/>
            <a:r>
              <a:rPr lang="en-US" sz="2000" dirty="0">
                <a:latin typeface="Times New Roman" panose="02020603050405020304" pitchFamily="18" charset="0"/>
                <a:cs typeface="Times New Roman" panose="02020603050405020304" pitchFamily="18" charset="0"/>
              </a:rPr>
              <a:t>Common words that don't contribute much to the meaning of the text, such as "the," "and," "in," are often removed. These are known as stop words.</a:t>
            </a:r>
          </a:p>
          <a:p>
            <a:pPr marL="742950" lvl="1" indent="-285750" algn="just">
              <a:buFont typeface="+mj-lt"/>
              <a:buAutoNum type="arabicPeriod"/>
            </a:pPr>
            <a:r>
              <a:rPr lang="en-US" sz="2000" b="1" i="1" dirty="0">
                <a:latin typeface="Times New Roman" panose="02020603050405020304" pitchFamily="18" charset="0"/>
                <a:cs typeface="Times New Roman" panose="02020603050405020304" pitchFamily="18" charset="0"/>
              </a:rPr>
              <a:t>Stemming:</a:t>
            </a:r>
          </a:p>
          <a:p>
            <a:pPr lvl="2" indent="-285750" algn="just"/>
            <a:r>
              <a:rPr lang="en-US" sz="2000" dirty="0">
                <a:latin typeface="Times New Roman" panose="02020603050405020304" pitchFamily="18" charset="0"/>
                <a:cs typeface="Times New Roman" panose="02020603050405020304" pitchFamily="18" charset="0"/>
              </a:rPr>
              <a:t>Reducing words to their root or base form. For example, "running" and "ran" would both be stemmed to "run."</a:t>
            </a:r>
          </a:p>
          <a:p>
            <a:pPr lvl="1" algn="just">
              <a:buFont typeface="+mj-lt"/>
              <a:buAutoNum type="arabicPeriod"/>
            </a:pPr>
            <a:r>
              <a:rPr lang="en-US" sz="2000" b="1" i="1" dirty="0">
                <a:latin typeface="Times New Roman" panose="02020603050405020304" pitchFamily="18" charset="0"/>
                <a:cs typeface="Times New Roman" panose="02020603050405020304" pitchFamily="18" charset="0"/>
              </a:rPr>
              <a:t>Creating an Inverted Index: </a:t>
            </a:r>
          </a:p>
          <a:p>
            <a:pPr marL="1200150" lvl="2" indent="-342900" algn="just"/>
            <a:r>
              <a:rPr lang="en-US" sz="2000" dirty="0">
                <a:latin typeface="Times New Roman" panose="02020603050405020304" pitchFamily="18" charset="0"/>
                <a:cs typeface="Times New Roman" panose="02020603050405020304" pitchFamily="18" charset="0"/>
              </a:rPr>
              <a:t>This is a data structure that maps words or terms to the documents in which they appear. It speeds up the retrieval process by allowing the system to quickly locate documents containing specific terms.</a:t>
            </a:r>
          </a:p>
        </p:txBody>
      </p:sp>
    </p:spTree>
    <p:extLst>
      <p:ext uri="{BB962C8B-B14F-4D97-AF65-F5344CB8AC3E}">
        <p14:creationId xmlns:p14="http://schemas.microsoft.com/office/powerpoint/2010/main" val="3614407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Inverted Index</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133350" y="570632"/>
            <a:ext cx="88773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An Inverted Index is a data structure used in information retrieval systems to efficiently retrieve documents or web pages containing a specific term or set of terms. In an inverted index, the index is organized by terms (words), </a:t>
            </a:r>
            <a:r>
              <a:rPr lang="en-US" sz="2000" b="1" dirty="0">
                <a:latin typeface="Times New Roman" panose="02020603050405020304" pitchFamily="18" charset="0"/>
                <a:cs typeface="Times New Roman" panose="02020603050405020304" pitchFamily="18" charset="0"/>
              </a:rPr>
              <a:t>It lists words (terms) and then the documents where these terms appear:</a:t>
            </a:r>
          </a:p>
          <a:p>
            <a:pPr algn="just">
              <a:lnSpc>
                <a:spcPct val="150000"/>
              </a:lnSpc>
            </a:pPr>
            <a:r>
              <a:rPr lang="en-US" sz="2000" b="1" i="1" dirty="0">
                <a:latin typeface="Times New Roman" panose="02020603050405020304" pitchFamily="18" charset="0"/>
                <a:cs typeface="Times New Roman" panose="02020603050405020304" pitchFamily="18" charset="0"/>
              </a:rPr>
              <a:t>Example:</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F03108A-6EAB-50A6-7C56-0BE61616C7A0}"/>
              </a:ext>
            </a:extLst>
          </p:cNvPr>
          <p:cNvPicPr>
            <a:picLocks noChangeAspect="1"/>
          </p:cNvPicPr>
          <p:nvPr/>
        </p:nvPicPr>
        <p:blipFill>
          <a:blip r:embed="rId2"/>
          <a:stretch>
            <a:fillRect/>
          </a:stretch>
        </p:blipFill>
        <p:spPr>
          <a:xfrm>
            <a:off x="304800" y="3200400"/>
            <a:ext cx="8610600" cy="3200400"/>
          </a:xfrm>
          <a:prstGeom prst="rect">
            <a:avLst/>
          </a:prstGeom>
        </p:spPr>
      </p:pic>
    </p:spTree>
    <p:extLst>
      <p:ext uri="{BB962C8B-B14F-4D97-AF65-F5344CB8AC3E}">
        <p14:creationId xmlns:p14="http://schemas.microsoft.com/office/powerpoint/2010/main" val="2972427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0"/>
            <a:ext cx="8877300" cy="563562"/>
          </a:xfrm>
        </p:spPr>
        <p:txBody>
          <a:bodyPr/>
          <a:lstStyle/>
          <a:p>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Inverted Index</a:t>
            </a:r>
            <a:br>
              <a:rPr lang="en-IN" sz="3600" b="1" i="0" dirty="0">
                <a:solidFill>
                  <a:srgbClr val="161B3D"/>
                </a:solidFill>
                <a:effectLst/>
                <a:latin typeface="Noto Sans" panose="020B0502040504020204" pitchFamily="34" charset="0"/>
              </a:rPr>
            </a:br>
            <a:br>
              <a:rPr lang="en-IN" sz="3600" dirty="0">
                <a:latin typeface="Times New Roman" panose="02020603050405020304" pitchFamily="18" charset="0"/>
                <a:ea typeface="+mj-ea"/>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IN" sz="4000" dirty="0"/>
          </a:p>
        </p:txBody>
      </p:sp>
      <p:pic>
        <p:nvPicPr>
          <p:cNvPr id="5" name="Content Placeholder 4">
            <a:extLst>
              <a:ext uri="{FF2B5EF4-FFF2-40B4-BE49-F238E27FC236}">
                <a16:creationId xmlns:a16="http://schemas.microsoft.com/office/drawing/2014/main" id="{94713094-2441-A791-A66F-AF598E0D42C0}"/>
              </a:ext>
            </a:extLst>
          </p:cNvPr>
          <p:cNvPicPr>
            <a:picLocks noGrp="1" noChangeAspect="1"/>
          </p:cNvPicPr>
          <p:nvPr>
            <p:ph idx="1"/>
          </p:nvPr>
        </p:nvPicPr>
        <p:blipFill>
          <a:blip r:embed="rId2"/>
          <a:stretch>
            <a:fillRect/>
          </a:stretch>
        </p:blipFill>
        <p:spPr>
          <a:xfrm>
            <a:off x="762000" y="627551"/>
            <a:ext cx="7239000" cy="3651859"/>
          </a:xfrm>
          <a:prstGeom prst="rect">
            <a:avLst/>
          </a:prstGeom>
        </p:spPr>
      </p:pic>
      <p:sp>
        <p:nvSpPr>
          <p:cNvPr id="7" name="TextBox 6">
            <a:extLst>
              <a:ext uri="{FF2B5EF4-FFF2-40B4-BE49-F238E27FC236}">
                <a16:creationId xmlns:a16="http://schemas.microsoft.com/office/drawing/2014/main" id="{0BFC2008-3297-37E6-8B28-D1B6F2145887}"/>
              </a:ext>
            </a:extLst>
          </p:cNvPr>
          <p:cNvSpPr txBox="1"/>
          <p:nvPr/>
        </p:nvSpPr>
        <p:spPr>
          <a:xfrm>
            <a:off x="164773" y="4114800"/>
            <a:ext cx="8458200" cy="3416320"/>
          </a:xfrm>
          <a:prstGeom prst="rect">
            <a:avLst/>
          </a:prstGeom>
          <a:noFill/>
        </p:spPr>
        <p:txBody>
          <a:bodyPr wrap="square">
            <a:spAutoFit/>
          </a:bodyPr>
          <a:lstStyle/>
          <a:p>
            <a:pPr marL="342900" indent="-342900" algn="just" rtl="0" fontAlgn="base">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search for documents containing a particular term or set of terms, the </a:t>
            </a:r>
            <a:r>
              <a:rPr lang="en-US" sz="2000" b="1" i="1" dirty="0">
                <a:latin typeface="Times New Roman" panose="02020603050405020304" pitchFamily="18" charset="0"/>
                <a:cs typeface="Times New Roman" panose="02020603050405020304" pitchFamily="18" charset="0"/>
              </a:rPr>
              <a:t>search engine queries the inverted index </a:t>
            </a:r>
            <a:r>
              <a:rPr lang="en-US" sz="2000" dirty="0">
                <a:latin typeface="Times New Roman" panose="02020603050405020304" pitchFamily="18" charset="0"/>
                <a:cs typeface="Times New Roman" panose="02020603050405020304" pitchFamily="18" charset="0"/>
              </a:rPr>
              <a:t>for those terms and retrieves the list of documents associated with each term. </a:t>
            </a:r>
          </a:p>
          <a:p>
            <a:pPr marL="342900" indent="-342900" algn="just" rtl="0" fontAlgn="base">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search engine can then use this information to </a:t>
            </a:r>
            <a:r>
              <a:rPr lang="en-US" sz="2000" b="1" dirty="0">
                <a:latin typeface="Times New Roman" panose="02020603050405020304" pitchFamily="18" charset="0"/>
                <a:cs typeface="Times New Roman" panose="02020603050405020304" pitchFamily="18" charset="0"/>
              </a:rPr>
              <a:t>rank the documents </a:t>
            </a:r>
            <a:r>
              <a:rPr lang="en-US" sz="2000" dirty="0">
                <a:latin typeface="Times New Roman" panose="02020603050405020304" pitchFamily="18" charset="0"/>
                <a:cs typeface="Times New Roman" panose="02020603050405020304" pitchFamily="18" charset="0"/>
              </a:rPr>
              <a:t>based on relevance to the query and present them to the user in order of importance.</a:t>
            </a:r>
          </a:p>
          <a:p>
            <a:br>
              <a:rPr lang="en-US" dirty="0"/>
            </a:br>
            <a:endParaRPr lang="en-IN" dirty="0"/>
          </a:p>
        </p:txBody>
      </p:sp>
    </p:spTree>
    <p:extLst>
      <p:ext uri="{BB962C8B-B14F-4D97-AF65-F5344CB8AC3E}">
        <p14:creationId xmlns:p14="http://schemas.microsoft.com/office/powerpoint/2010/main" val="1562657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4560" y="-76200"/>
            <a:ext cx="8877300" cy="563562"/>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Matching</a:t>
            </a:r>
            <a:br>
              <a:rPr lang="en-IN" sz="3200" b="1" i="0" dirty="0">
                <a:solidFill>
                  <a:srgbClr val="161B3D"/>
                </a:solidFill>
                <a:effectLst/>
                <a:latin typeface="Noto Sans" panose="020B0502040504020204" pitchFamily="34" charset="0"/>
              </a:rPr>
            </a:br>
            <a:br>
              <a:rPr lang="en-IN" sz="3200" dirty="0">
                <a:latin typeface="Times New Roman" panose="02020603050405020304" pitchFamily="18" charset="0"/>
                <a:ea typeface="+mj-ea"/>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US" sz="3600" b="1" dirty="0">
                <a:latin typeface="Times New Roman" panose="02020603050405020304" pitchFamily="18" charset="0"/>
                <a:cs typeface="Times New Roman" panose="02020603050405020304" pitchFamily="18" charset="0"/>
              </a:rPr>
            </a:b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112140" y="427969"/>
            <a:ext cx="8948295" cy="4525963"/>
          </a:xfrm>
        </p:spPr>
        <p:txBody>
          <a:bodyPr/>
          <a:lstStyle/>
          <a:p>
            <a:pPr algn="just"/>
            <a:r>
              <a:rPr lang="en-US" sz="2000" dirty="0">
                <a:latin typeface="Times New Roman" panose="02020603050405020304" pitchFamily="18" charset="0"/>
                <a:cs typeface="Times New Roman" panose="02020603050405020304" pitchFamily="18" charset="0"/>
              </a:rPr>
              <a:t>Matching is the process of </a:t>
            </a:r>
            <a:r>
              <a:rPr lang="en-US" sz="2000" b="1" i="1" dirty="0">
                <a:latin typeface="Times New Roman" panose="02020603050405020304" pitchFamily="18" charset="0"/>
                <a:cs typeface="Times New Roman" panose="02020603050405020304" pitchFamily="18" charset="0"/>
              </a:rPr>
              <a:t>finding a measure of similarity between two text representations</a:t>
            </a:r>
            <a:r>
              <a:rPr lang="en-US" sz="2000" dirty="0">
                <a:latin typeface="Times New Roman" panose="02020603050405020304" pitchFamily="18" charset="0"/>
                <a:cs typeface="Times New Roman" panose="02020603050405020304" pitchFamily="18" charset="0"/>
              </a:rPr>
              <a:t>. Once the indexing is complete, the retrieval system can match user queries to the indexed documents. </a:t>
            </a:r>
          </a:p>
          <a:p>
            <a:pPr algn="just">
              <a:lnSpc>
                <a:spcPct val="150000"/>
              </a:lnSpc>
            </a:pPr>
            <a:r>
              <a:rPr lang="en-US" sz="2000" b="1" dirty="0">
                <a:latin typeface="Times New Roman" panose="02020603050405020304" pitchFamily="18" charset="0"/>
                <a:cs typeface="Times New Roman" panose="02020603050405020304" pitchFamily="18" charset="0"/>
              </a:rPr>
              <a:t>This involves the following steps:</a:t>
            </a:r>
            <a:endParaRPr lang="en-US" sz="1800" b="1"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Transforming the user query: </a:t>
            </a:r>
            <a:r>
              <a:rPr lang="en-US" sz="1800" dirty="0">
                <a:latin typeface="Times New Roman" panose="02020603050405020304" pitchFamily="18" charset="0"/>
                <a:cs typeface="Times New Roman" panose="02020603050405020304" pitchFamily="18" charset="0"/>
              </a:rPr>
              <a:t>The user's query is processed in a similar way to how the documents were indexed. This includes tokenizing the query, removing stop words, and stemming. </a:t>
            </a:r>
          </a:p>
          <a:p>
            <a:pPr marL="742950" lvl="1" indent="-285750"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Comparing with documents: </a:t>
            </a:r>
            <a:r>
              <a:rPr lang="en-US" sz="1800" dirty="0">
                <a:latin typeface="Times New Roman" panose="02020603050405020304" pitchFamily="18" charset="0"/>
                <a:cs typeface="Times New Roman" panose="02020603050405020304" pitchFamily="18" charset="0"/>
              </a:rPr>
              <a:t>The system then </a:t>
            </a:r>
            <a:r>
              <a:rPr lang="en-US" sz="1800" b="1" i="1" dirty="0">
                <a:latin typeface="Times New Roman" panose="02020603050405020304" pitchFamily="18" charset="0"/>
                <a:cs typeface="Times New Roman" panose="02020603050405020304" pitchFamily="18" charset="0"/>
              </a:rPr>
              <a:t>compares the processed query with the indexed documents.</a:t>
            </a:r>
            <a:r>
              <a:rPr lang="en-US" sz="1800" dirty="0">
                <a:latin typeface="Times New Roman" panose="02020603050405020304" pitchFamily="18" charset="0"/>
                <a:cs typeface="Times New Roman" panose="02020603050405020304" pitchFamily="18" charset="0"/>
              </a:rPr>
              <a:t> It identifies documents that contain terms matching those in the query. </a:t>
            </a:r>
          </a:p>
          <a:p>
            <a:pPr marL="742950" lvl="1" indent="-285750"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Ranking: </a:t>
            </a:r>
            <a:r>
              <a:rPr lang="en-US" sz="1800" dirty="0">
                <a:latin typeface="Times New Roman" panose="02020603050405020304" pitchFamily="18" charset="0"/>
                <a:cs typeface="Times New Roman" panose="02020603050405020304" pitchFamily="18" charset="0"/>
              </a:rPr>
              <a:t>The retrieved documents are ranked by </a:t>
            </a:r>
            <a:r>
              <a:rPr lang="en-US" sz="1800" b="1" i="1" dirty="0">
                <a:latin typeface="Times New Roman" panose="02020603050405020304" pitchFamily="18" charset="0"/>
                <a:cs typeface="Times New Roman" panose="02020603050405020304" pitchFamily="18" charset="0"/>
              </a:rPr>
              <a:t>relevance. </a:t>
            </a:r>
            <a:r>
              <a:rPr lang="en-US" sz="1800" dirty="0">
                <a:latin typeface="Times New Roman" panose="02020603050405020304" pitchFamily="18" charset="0"/>
                <a:cs typeface="Times New Roman" panose="02020603050405020304" pitchFamily="18" charset="0"/>
              </a:rPr>
              <a:t>Various algorithms, such as </a:t>
            </a:r>
            <a:r>
              <a:rPr lang="en-US" sz="1800" b="1" i="1" dirty="0">
                <a:latin typeface="Times New Roman" panose="02020603050405020304" pitchFamily="18" charset="0"/>
                <a:cs typeface="Times New Roman" panose="02020603050405020304" pitchFamily="18" charset="0"/>
              </a:rPr>
              <a:t>TF-IDF (Term Frequency-Inverse Document Frequency) or BM25</a:t>
            </a:r>
            <a:r>
              <a:rPr lang="en-US" sz="1800" dirty="0">
                <a:latin typeface="Times New Roman" panose="02020603050405020304" pitchFamily="18" charset="0"/>
                <a:cs typeface="Times New Roman" panose="02020603050405020304" pitchFamily="18" charset="0"/>
              </a:rPr>
              <a:t>, are used to assign scores to documents based on how well they match the query. </a:t>
            </a:r>
          </a:p>
          <a:p>
            <a:pPr marL="742950" lvl="1" indent="-285750"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Presenting results: </a:t>
            </a:r>
            <a:r>
              <a:rPr lang="en-US" sz="1800" dirty="0">
                <a:latin typeface="Times New Roman" panose="02020603050405020304" pitchFamily="18" charset="0"/>
                <a:cs typeface="Times New Roman" panose="02020603050405020304" pitchFamily="18" charset="0"/>
              </a:rPr>
              <a:t>Finally, the system presents the ranked list of documents to the user, with the most relevant ones at the top.</a:t>
            </a: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034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4560" y="-76200"/>
            <a:ext cx="8877300" cy="563562"/>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Relevance </a:t>
            </a:r>
            <a:br>
              <a:rPr lang="en-US" sz="3600" b="1" dirty="0">
                <a:latin typeface="Times New Roman" panose="02020603050405020304" pitchFamily="18" charset="0"/>
                <a:cs typeface="Times New Roman" panose="02020603050405020304" pitchFamily="18" charset="0"/>
              </a:rPr>
            </a:b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154560" y="914400"/>
            <a:ext cx="8532239" cy="4525963"/>
          </a:xfrm>
        </p:spPr>
        <p:txBody>
          <a:bodyPr/>
          <a:lstStyle/>
          <a:p>
            <a:pPr lvl="1"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Relevance refers to </a:t>
            </a:r>
            <a:r>
              <a:rPr lang="en-US" sz="2400" b="1" i="1" dirty="0">
                <a:latin typeface="Times New Roman" panose="02020603050405020304" pitchFamily="18" charset="0"/>
                <a:cs typeface="Times New Roman" panose="02020603050405020304" pitchFamily="18" charset="0"/>
              </a:rPr>
              <a:t>how effectively a document or collection of documents that has been retrieved satisfies the user's information needs. </a:t>
            </a:r>
          </a:p>
          <a:p>
            <a:pPr lvl="1"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Concerns about timeliness, authority, or uniqueness of the outcome are examples of relevant considerations.</a:t>
            </a:r>
          </a:p>
        </p:txBody>
      </p:sp>
    </p:spTree>
    <p:extLst>
      <p:ext uri="{BB962C8B-B14F-4D97-AF65-F5344CB8AC3E}">
        <p14:creationId xmlns:p14="http://schemas.microsoft.com/office/powerpoint/2010/main" val="1961636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60964"/>
            <a:ext cx="8877300" cy="563562"/>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TF-IDF</a:t>
            </a:r>
            <a:br>
              <a:rPr lang="en-IN" sz="3200" b="1" i="0" dirty="0">
                <a:solidFill>
                  <a:srgbClr val="161B3D"/>
                </a:solidFill>
                <a:effectLst/>
                <a:latin typeface="Noto Sans" panose="020B0502040504020204" pitchFamily="34" charset="0"/>
              </a:rPr>
            </a:br>
            <a:br>
              <a:rPr lang="en-IN" sz="3200" dirty="0">
                <a:latin typeface="Times New Roman" panose="02020603050405020304" pitchFamily="18" charset="0"/>
                <a:ea typeface="+mj-ea"/>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US" sz="3600" b="1" dirty="0">
                <a:latin typeface="Times New Roman" panose="02020603050405020304" pitchFamily="18" charset="0"/>
                <a:cs typeface="Times New Roman" panose="02020603050405020304" pitchFamily="18" charset="0"/>
              </a:rPr>
            </a:br>
            <a:endParaRPr lang="en-IN" sz="3600" dirty="0"/>
          </a:p>
        </p:txBody>
      </p:sp>
      <p:sp>
        <p:nvSpPr>
          <p:cNvPr id="4" name="Rectangle 1">
            <a:extLst>
              <a:ext uri="{FF2B5EF4-FFF2-40B4-BE49-F238E27FC236}">
                <a16:creationId xmlns:a16="http://schemas.microsoft.com/office/drawing/2014/main" id="{85F7D3F5-83D0-E518-33B3-4EF6CD62A6AC}"/>
              </a:ext>
            </a:extLst>
          </p:cNvPr>
          <p:cNvSpPr>
            <a:spLocks noGrp="1" noChangeArrowheads="1"/>
          </p:cNvSpPr>
          <p:nvPr>
            <p:ph idx="1"/>
          </p:nvPr>
        </p:nvSpPr>
        <p:spPr bwMode="auto">
          <a:xfrm>
            <a:off x="133350" y="838200"/>
            <a:ext cx="8991796" cy="54923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algn="just">
              <a:lnSpc>
                <a:spcPct val="200000"/>
              </a:lnSpc>
              <a:spcBef>
                <a:spcPct val="0"/>
              </a:spcBef>
            </a:pPr>
            <a:r>
              <a:rPr lang="en-US" altLang="en-US" sz="2000" dirty="0">
                <a:latin typeface="Times New Roman" panose="02020603050405020304" pitchFamily="18" charset="0"/>
                <a:cs typeface="Times New Roman" panose="02020603050405020304" pitchFamily="18" charset="0"/>
              </a:rPr>
              <a:t>The relevance of a document is computed based on the following parameters using the TF-IDF method:</a:t>
            </a:r>
          </a:p>
          <a:p>
            <a:pPr algn="just">
              <a:lnSpc>
                <a:spcPct val="200000"/>
              </a:lnSpc>
              <a:spcBef>
                <a:spcPct val="0"/>
              </a:spcBef>
            </a:pPr>
            <a:r>
              <a:rPr lang="en-US" altLang="en-US" sz="2000" b="1" i="1" dirty="0">
                <a:latin typeface="Times New Roman" panose="02020603050405020304" pitchFamily="18" charset="0"/>
                <a:cs typeface="Times New Roman" panose="02020603050405020304" pitchFamily="18" charset="0"/>
              </a:rPr>
              <a:t>TF: </a:t>
            </a:r>
            <a:r>
              <a:rPr lang="en-US" altLang="en-US" sz="2000" dirty="0">
                <a:latin typeface="Times New Roman" panose="02020603050405020304" pitchFamily="18" charset="0"/>
                <a:cs typeface="Times New Roman" panose="02020603050405020304" pitchFamily="18" charset="0"/>
              </a:rPr>
              <a:t>It stands for </a:t>
            </a:r>
            <a:r>
              <a:rPr lang="en-US" altLang="en-US" sz="2000" b="1" i="1" dirty="0">
                <a:latin typeface="Times New Roman" panose="02020603050405020304" pitchFamily="18" charset="0"/>
                <a:cs typeface="Times New Roman" panose="02020603050405020304" pitchFamily="18" charset="0"/>
              </a:rPr>
              <a:t>Term Frequency </a:t>
            </a:r>
            <a:r>
              <a:rPr lang="en-US" altLang="en-US" sz="2000" dirty="0">
                <a:latin typeface="Times New Roman" panose="02020603050405020304" pitchFamily="18" charset="0"/>
                <a:cs typeface="Times New Roman" panose="02020603050405020304" pitchFamily="18" charset="0"/>
              </a:rPr>
              <a:t>which is simply the number of times a given term appears in that document.</a:t>
            </a:r>
          </a:p>
          <a:p>
            <a:pPr marL="0" indent="0" algn="ctr">
              <a:lnSpc>
                <a:spcPct val="200000"/>
              </a:lnSpc>
              <a:spcBef>
                <a:spcPct val="0"/>
              </a:spcBef>
              <a:buNone/>
            </a:pPr>
            <a:r>
              <a:rPr lang="en-US" altLang="en-US" sz="2000" b="1" i="1" dirty="0">
                <a:latin typeface="Times New Roman" panose="02020603050405020304" pitchFamily="18" charset="0"/>
                <a:cs typeface="Times New Roman" panose="02020603050405020304" pitchFamily="18" charset="0"/>
              </a:rPr>
              <a:t>TF (</a:t>
            </a:r>
            <a:r>
              <a:rPr lang="en-US" altLang="en-US" sz="2000" b="1" i="1" dirty="0" err="1">
                <a:latin typeface="Times New Roman" panose="02020603050405020304" pitchFamily="18" charset="0"/>
                <a:cs typeface="Times New Roman" panose="02020603050405020304" pitchFamily="18" charset="0"/>
              </a:rPr>
              <a:t>i</a:t>
            </a:r>
            <a:r>
              <a:rPr lang="en-US" altLang="en-US" sz="2000" b="1" i="1" dirty="0">
                <a:latin typeface="Times New Roman" panose="02020603050405020304" pitchFamily="18" charset="0"/>
                <a:cs typeface="Times New Roman" panose="02020603050405020304" pitchFamily="18" charset="0"/>
              </a:rPr>
              <a:t>, j) = (count of </a:t>
            </a:r>
            <a:r>
              <a:rPr lang="en-US" altLang="en-US" sz="2000" b="1" i="1" dirty="0" err="1">
                <a:latin typeface="Times New Roman" panose="02020603050405020304" pitchFamily="18" charset="0"/>
                <a:cs typeface="Times New Roman" panose="02020603050405020304" pitchFamily="18" charset="0"/>
              </a:rPr>
              <a:t>ith</a:t>
            </a:r>
            <a:r>
              <a:rPr lang="en-US" altLang="en-US" sz="2000" b="1" i="1" dirty="0">
                <a:latin typeface="Times New Roman" panose="02020603050405020304" pitchFamily="18" charset="0"/>
                <a:cs typeface="Times New Roman" panose="02020603050405020304" pitchFamily="18" charset="0"/>
              </a:rPr>
              <a:t> term in </a:t>
            </a:r>
            <a:r>
              <a:rPr lang="en-US" altLang="en-US" sz="2000" b="1" i="1" dirty="0" err="1">
                <a:latin typeface="Times New Roman" panose="02020603050405020304" pitchFamily="18" charset="0"/>
                <a:cs typeface="Times New Roman" panose="02020603050405020304" pitchFamily="18" charset="0"/>
              </a:rPr>
              <a:t>jth</a:t>
            </a:r>
            <a:r>
              <a:rPr lang="en-US" altLang="en-US" sz="2000" b="1" i="1" dirty="0">
                <a:latin typeface="Times New Roman" panose="02020603050405020304" pitchFamily="18" charset="0"/>
                <a:cs typeface="Times New Roman" panose="02020603050405020304" pitchFamily="18" charset="0"/>
              </a:rPr>
              <a:t> document)/(total terms in </a:t>
            </a:r>
            <a:r>
              <a:rPr lang="en-US" altLang="en-US" sz="2000" b="1" i="1" dirty="0" err="1">
                <a:latin typeface="Times New Roman" panose="02020603050405020304" pitchFamily="18" charset="0"/>
                <a:cs typeface="Times New Roman" panose="02020603050405020304" pitchFamily="18" charset="0"/>
              </a:rPr>
              <a:t>jth</a:t>
            </a:r>
            <a:r>
              <a:rPr lang="en-US" altLang="en-US" sz="2000" b="1" i="1" dirty="0">
                <a:latin typeface="Times New Roman" panose="02020603050405020304" pitchFamily="18" charset="0"/>
                <a:cs typeface="Times New Roman" panose="02020603050405020304" pitchFamily="18" charset="0"/>
              </a:rPr>
              <a:t> document)</a:t>
            </a:r>
          </a:p>
          <a:p>
            <a:pPr algn="just">
              <a:lnSpc>
                <a:spcPct val="200000"/>
              </a:lnSpc>
              <a:spcBef>
                <a:spcPct val="0"/>
              </a:spcBef>
            </a:pPr>
            <a:r>
              <a:rPr lang="en-US" altLang="en-US" sz="2000" b="1" i="1" dirty="0">
                <a:latin typeface="Times New Roman" panose="02020603050405020304" pitchFamily="18" charset="0"/>
                <a:cs typeface="Times New Roman" panose="02020603050405020304" pitchFamily="18" charset="0"/>
              </a:rPr>
              <a:t>IDF:</a:t>
            </a:r>
            <a:r>
              <a:rPr lang="en-US" altLang="en-US" sz="2000" dirty="0">
                <a:latin typeface="Times New Roman" panose="02020603050405020304" pitchFamily="18" charset="0"/>
                <a:cs typeface="Times New Roman" panose="02020603050405020304" pitchFamily="18" charset="0"/>
              </a:rPr>
              <a:t> It stands for </a:t>
            </a:r>
            <a:r>
              <a:rPr lang="en-US" altLang="en-US" sz="2000" b="1" i="1" dirty="0">
                <a:latin typeface="Times New Roman" panose="02020603050405020304" pitchFamily="18" charset="0"/>
                <a:cs typeface="Times New Roman" panose="02020603050405020304" pitchFamily="18" charset="0"/>
              </a:rPr>
              <a:t>Inverse Document Frequency </a:t>
            </a:r>
            <a:r>
              <a:rPr lang="en-US" altLang="en-US" sz="2000" dirty="0">
                <a:latin typeface="Times New Roman" panose="02020603050405020304" pitchFamily="18" charset="0"/>
                <a:cs typeface="Times New Roman" panose="02020603050405020304" pitchFamily="18" charset="0"/>
              </a:rPr>
              <a:t>which is a measure of the general importance of the term.</a:t>
            </a:r>
          </a:p>
          <a:p>
            <a:pPr marL="0" indent="0" algn="ctr">
              <a:lnSpc>
                <a:spcPct val="200000"/>
              </a:lnSpc>
              <a:spcBef>
                <a:spcPct val="0"/>
              </a:spcBef>
              <a:buNone/>
            </a:pPr>
            <a:r>
              <a:rPr lang="en-US" altLang="en-US" sz="2000" b="1" i="1" dirty="0">
                <a:latin typeface="Times New Roman" panose="02020603050405020304" pitchFamily="18" charset="0"/>
                <a:cs typeface="Times New Roman" panose="02020603050405020304" pitchFamily="18" charset="0"/>
              </a:rPr>
              <a:t>IDF (</a:t>
            </a:r>
            <a:r>
              <a:rPr lang="en-US" altLang="en-US" sz="2000" b="1" i="1" dirty="0" err="1">
                <a:latin typeface="Times New Roman" panose="02020603050405020304" pitchFamily="18" charset="0"/>
                <a:cs typeface="Times New Roman" panose="02020603050405020304" pitchFamily="18" charset="0"/>
              </a:rPr>
              <a:t>i</a:t>
            </a:r>
            <a:r>
              <a:rPr lang="en-US" altLang="en-US" sz="2000" b="1" i="1" dirty="0">
                <a:latin typeface="Times New Roman" panose="02020603050405020304" pitchFamily="18" charset="0"/>
                <a:cs typeface="Times New Roman" panose="02020603050405020304" pitchFamily="18" charset="0"/>
              </a:rPr>
              <a:t>) = (total no. of documents)/(no. of documents containing </a:t>
            </a:r>
            <a:r>
              <a:rPr lang="en-US" altLang="en-US" sz="2000" b="1" i="1" dirty="0" err="1">
                <a:latin typeface="Times New Roman" panose="02020603050405020304" pitchFamily="18" charset="0"/>
                <a:cs typeface="Times New Roman" panose="02020603050405020304" pitchFamily="18" charset="0"/>
              </a:rPr>
              <a:t>ith</a:t>
            </a:r>
            <a:r>
              <a:rPr lang="en-US" altLang="en-US" sz="2000" b="1" i="1" dirty="0">
                <a:latin typeface="Times New Roman" panose="02020603050405020304" pitchFamily="18" charset="0"/>
                <a:cs typeface="Times New Roman" panose="02020603050405020304" pitchFamily="18" charset="0"/>
              </a:rPr>
              <a:t> term)</a:t>
            </a:r>
          </a:p>
          <a:p>
            <a:pPr marL="0" indent="0" algn="ctr">
              <a:lnSpc>
                <a:spcPct val="200000"/>
              </a:lnSpc>
              <a:spcBef>
                <a:spcPct val="0"/>
              </a:spcBef>
              <a:buNone/>
            </a:pPr>
            <a:r>
              <a:rPr lang="en-US" altLang="en-US" sz="2000" b="1" i="1" dirty="0">
                <a:solidFill>
                  <a:srgbClr val="FF0000"/>
                </a:solidFill>
                <a:latin typeface="Times New Roman" panose="02020603050405020304" pitchFamily="18" charset="0"/>
                <a:cs typeface="Times New Roman" panose="02020603050405020304" pitchFamily="18" charset="0"/>
              </a:rPr>
              <a:t>TF-IDF Score (</a:t>
            </a:r>
            <a:r>
              <a:rPr lang="en-US" altLang="en-US" sz="2000" b="1" i="1" dirty="0" err="1">
                <a:solidFill>
                  <a:srgbClr val="FF0000"/>
                </a:solidFill>
                <a:latin typeface="Times New Roman" panose="02020603050405020304" pitchFamily="18" charset="0"/>
                <a:cs typeface="Times New Roman" panose="02020603050405020304" pitchFamily="18" charset="0"/>
              </a:rPr>
              <a:t>i</a:t>
            </a:r>
            <a:r>
              <a:rPr lang="en-US" altLang="en-US" sz="2000" b="1" i="1" dirty="0">
                <a:solidFill>
                  <a:srgbClr val="FF0000"/>
                </a:solidFill>
                <a:latin typeface="Times New Roman" panose="02020603050405020304" pitchFamily="18" charset="0"/>
                <a:cs typeface="Times New Roman" panose="02020603050405020304" pitchFamily="18" charset="0"/>
              </a:rPr>
              <a:t>, j) = TF * IDF</a:t>
            </a:r>
          </a:p>
        </p:txBody>
      </p:sp>
    </p:spTree>
    <p:extLst>
      <p:ext uri="{BB962C8B-B14F-4D97-AF65-F5344CB8AC3E}">
        <p14:creationId xmlns:p14="http://schemas.microsoft.com/office/powerpoint/2010/main" val="137404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60964"/>
            <a:ext cx="8877300" cy="563562"/>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BM25</a:t>
            </a:r>
            <a:br>
              <a:rPr lang="en-IN" sz="3200" b="1" i="0" dirty="0">
                <a:solidFill>
                  <a:srgbClr val="161B3D"/>
                </a:solidFill>
                <a:effectLst/>
                <a:latin typeface="Noto Sans" panose="020B0502040504020204" pitchFamily="34" charset="0"/>
              </a:rPr>
            </a:br>
            <a:br>
              <a:rPr lang="en-IN" sz="3200" dirty="0">
                <a:latin typeface="Times New Roman" panose="02020603050405020304" pitchFamily="18" charset="0"/>
                <a:ea typeface="+mj-ea"/>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br>
              <a:rPr lang="en-US" sz="3600" b="1" dirty="0">
                <a:latin typeface="Times New Roman" panose="02020603050405020304" pitchFamily="18" charset="0"/>
                <a:cs typeface="Times New Roman" panose="02020603050405020304" pitchFamily="18" charset="0"/>
              </a:rPr>
            </a:br>
            <a:endParaRPr lang="en-IN" sz="3600" dirty="0"/>
          </a:p>
        </p:txBody>
      </p:sp>
      <p:sp>
        <p:nvSpPr>
          <p:cNvPr id="4" name="Rectangle 1">
            <a:extLst>
              <a:ext uri="{FF2B5EF4-FFF2-40B4-BE49-F238E27FC236}">
                <a16:creationId xmlns:a16="http://schemas.microsoft.com/office/drawing/2014/main" id="{85F7D3F5-83D0-E518-33B3-4EF6CD62A6AC}"/>
              </a:ext>
            </a:extLst>
          </p:cNvPr>
          <p:cNvSpPr>
            <a:spLocks noGrp="1" noChangeArrowheads="1"/>
          </p:cNvSpPr>
          <p:nvPr>
            <p:ph idx="1"/>
          </p:nvPr>
        </p:nvSpPr>
        <p:spPr bwMode="auto">
          <a:xfrm>
            <a:off x="133350" y="635524"/>
            <a:ext cx="8877300" cy="11834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algn="just">
              <a:lnSpc>
                <a:spcPct val="200000"/>
              </a:lnSpc>
              <a:spcBef>
                <a:spcPct val="0"/>
              </a:spcBef>
            </a:pPr>
            <a:r>
              <a:rPr lang="en-US" sz="2000" dirty="0">
                <a:latin typeface="Times New Roman" panose="02020603050405020304" pitchFamily="18" charset="0"/>
                <a:cs typeface="Times New Roman" panose="02020603050405020304" pitchFamily="18" charset="0"/>
              </a:rPr>
              <a:t>BM25 is a ranking function that ranks a set of documents based on the query terms appearing in each document</a:t>
            </a:r>
            <a:endParaRPr lang="en-US" alt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D70E32-6C1B-6E03-FACB-5D0C96386181}"/>
              </a:ext>
            </a:extLst>
          </p:cNvPr>
          <p:cNvPicPr>
            <a:picLocks noChangeAspect="1"/>
          </p:cNvPicPr>
          <p:nvPr/>
        </p:nvPicPr>
        <p:blipFill>
          <a:blip r:embed="rId2"/>
          <a:stretch>
            <a:fillRect/>
          </a:stretch>
        </p:blipFill>
        <p:spPr>
          <a:xfrm>
            <a:off x="34565" y="1905000"/>
            <a:ext cx="9144000" cy="4724400"/>
          </a:xfrm>
          <a:prstGeom prst="rect">
            <a:avLst/>
          </a:prstGeom>
        </p:spPr>
      </p:pic>
    </p:spTree>
    <p:extLst>
      <p:ext uri="{BB962C8B-B14F-4D97-AF65-F5344CB8AC3E}">
        <p14:creationId xmlns:p14="http://schemas.microsoft.com/office/powerpoint/2010/main" val="2870760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3350" y="-11784"/>
            <a:ext cx="8877300" cy="563562"/>
          </a:xfrm>
        </p:spPr>
        <p:txBody>
          <a:bodyPr/>
          <a:lstStyle/>
          <a:p>
            <a:r>
              <a:rPr lang="en-IN" sz="3600" b="1" dirty="0">
                <a:latin typeface="Times New Roman" panose="02020603050405020304" pitchFamily="18" charset="0"/>
                <a:cs typeface="Times New Roman" panose="02020603050405020304" pitchFamily="18" charset="0"/>
              </a:rPr>
              <a:t>IR models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0" y="457200"/>
            <a:ext cx="9046147" cy="4525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Information retrieval models predict and explain what a user will find in relevance to the given query. These are basically a pattern that defines the retrieval procedure and consists of the following:</a:t>
            </a:r>
          </a:p>
          <a:p>
            <a:pPr algn="just">
              <a:lnSpc>
                <a:spcPct val="150000"/>
              </a:lnSpc>
            </a:pPr>
            <a:r>
              <a:rPr lang="en-US" sz="1800" dirty="0">
                <a:latin typeface="Times New Roman" panose="02020603050405020304" pitchFamily="18" charset="0"/>
                <a:cs typeface="Times New Roman" panose="02020603050405020304" pitchFamily="18" charset="0"/>
              </a:rPr>
              <a:t>Mathematically, a </a:t>
            </a:r>
            <a:r>
              <a:rPr lang="en-US" sz="1800" b="1" i="1" dirty="0">
                <a:latin typeface="Times New Roman" panose="02020603050405020304" pitchFamily="18" charset="0"/>
                <a:cs typeface="Times New Roman" panose="02020603050405020304" pitchFamily="18" charset="0"/>
              </a:rPr>
              <a:t>retrieval model consists of the following components:</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 Representation for documents.</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 Representation for queries.</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 The modeling framework for D, Q along with the relationship between them.</a:t>
            </a:r>
          </a:p>
          <a:p>
            <a:pPr lvl="2" algn="just">
              <a:lnSpc>
                <a:spcPct val="150000"/>
              </a:lnSpc>
            </a:pPr>
            <a:r>
              <a:rPr lang="en-US" sz="1800" dirty="0">
                <a:latin typeface="Times New Roman" panose="02020603050405020304" pitchFamily="18" charset="0"/>
                <a:cs typeface="Times New Roman" panose="02020603050405020304" pitchFamily="18" charset="0"/>
              </a:rPr>
              <a:t>F represents the modeling framework that </a:t>
            </a:r>
            <a:r>
              <a:rPr lang="en-US" sz="1800" b="1" i="1" dirty="0">
                <a:latin typeface="Times New Roman" panose="02020603050405020304" pitchFamily="18" charset="0"/>
                <a:cs typeface="Times New Roman" panose="02020603050405020304" pitchFamily="18" charset="0"/>
              </a:rPr>
              <a:t>combines the document and query representations and captures the relationship between them</a:t>
            </a:r>
            <a:r>
              <a:rPr lang="en-US" sz="1800" dirty="0">
                <a:latin typeface="Times New Roman" panose="02020603050405020304" pitchFamily="18" charset="0"/>
                <a:cs typeface="Times New Roman" panose="02020603050405020304" pitchFamily="18" charset="0"/>
              </a:rPr>
              <a:t>. This modeling framework could be a machine learning model, deep learning architecture, or any other algorithm that processes the representations of documents and queries to generate relevant rankings or similarity scores.</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 (q, di): A ranking or similarity function that orders the documents with respect to the query.</a:t>
            </a:r>
          </a:p>
        </p:txBody>
      </p:sp>
    </p:spTree>
    <p:extLst>
      <p:ext uri="{BB962C8B-B14F-4D97-AF65-F5344CB8AC3E}">
        <p14:creationId xmlns:p14="http://schemas.microsoft.com/office/powerpoint/2010/main" val="4248623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5707" y="152400"/>
            <a:ext cx="8877300" cy="563562"/>
          </a:xfrm>
        </p:spPr>
        <p:txBody>
          <a:bodyPr/>
          <a:lstStyle/>
          <a:p>
            <a:r>
              <a:rPr lang="en-IN" sz="3600" b="1" dirty="0">
                <a:latin typeface="Times New Roman" panose="02020603050405020304" pitchFamily="18" charset="0"/>
                <a:cs typeface="Times New Roman" panose="02020603050405020304" pitchFamily="18" charset="0"/>
              </a:rPr>
              <a:t>Types of IR models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72568" y="990600"/>
            <a:ext cx="8948295" cy="4525963"/>
          </a:xfrm>
        </p:spPr>
        <p:txBody>
          <a:bodyPr/>
          <a:lstStyle/>
          <a:p>
            <a:pPr algn="just">
              <a:lnSpc>
                <a:spcPct val="150000"/>
              </a:lnSpc>
              <a:buFont typeface="Arial" panose="020B0604020202020204" pitchFamily="34" charset="0"/>
              <a:buChar char="•"/>
            </a:pPr>
            <a:r>
              <a:rPr lang="en-US" sz="2000" b="1" i="1" dirty="0">
                <a:latin typeface="Times New Roman" panose="02020603050405020304" pitchFamily="18" charset="0"/>
                <a:cs typeface="Times New Roman" panose="02020603050405020304" pitchFamily="18" charset="0"/>
              </a:rPr>
              <a:t>Classic IR Model: </a:t>
            </a:r>
            <a:r>
              <a:rPr lang="en-US" sz="2000" dirty="0">
                <a:latin typeface="Times New Roman" panose="02020603050405020304" pitchFamily="18" charset="0"/>
                <a:cs typeface="Times New Roman" panose="02020603050405020304" pitchFamily="18" charset="0"/>
              </a:rPr>
              <a:t>This is described as the most basic and straightforward IR model, grounded in mathematical information. The three traditional models mentioned are </a:t>
            </a:r>
            <a:r>
              <a:rPr lang="en-US" sz="2000" b="1" i="1" dirty="0">
                <a:latin typeface="Times New Roman" panose="02020603050405020304" pitchFamily="18" charset="0"/>
                <a:cs typeface="Times New Roman" panose="02020603050405020304" pitchFamily="18" charset="0"/>
              </a:rPr>
              <a:t>Boolean, Vector, and Probabilistic</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b="1" i="1" dirty="0">
                <a:latin typeface="Times New Roman" panose="02020603050405020304" pitchFamily="18" charset="0"/>
                <a:cs typeface="Times New Roman" panose="02020603050405020304" pitchFamily="18" charset="0"/>
              </a:rPr>
              <a:t>Non-Classic IR Model: </a:t>
            </a:r>
            <a:r>
              <a:rPr lang="en-US" sz="2000" dirty="0">
                <a:latin typeface="Times New Roman" panose="02020603050405020304" pitchFamily="18" charset="0"/>
                <a:cs typeface="Times New Roman" panose="02020603050405020304" pitchFamily="18" charset="0"/>
              </a:rPr>
              <a:t> In contrast to the traditional models, non-classic IR models are based on different concepts apart from </a:t>
            </a:r>
            <a:r>
              <a:rPr lang="en-US" sz="2000" b="1" i="1" dirty="0">
                <a:latin typeface="Times New Roman" panose="02020603050405020304" pitchFamily="18" charset="0"/>
                <a:cs typeface="Times New Roman" panose="02020603050405020304" pitchFamily="18" charset="0"/>
              </a:rPr>
              <a:t>probability, similarity, and Boolean operations</a:t>
            </a:r>
            <a:r>
              <a:rPr lang="en-US" sz="2000" dirty="0">
                <a:latin typeface="Times New Roman" panose="02020603050405020304" pitchFamily="18" charset="0"/>
                <a:cs typeface="Times New Roman" panose="02020603050405020304" pitchFamily="18" charset="0"/>
              </a:rPr>
              <a:t>. Examples include situation theory models, information logic models, and interaction models.</a:t>
            </a:r>
          </a:p>
          <a:p>
            <a:pPr algn="just">
              <a:lnSpc>
                <a:spcPct val="150000"/>
              </a:lnSpc>
            </a:pPr>
            <a:r>
              <a:rPr lang="en-US" sz="2000" b="1" i="1" dirty="0">
                <a:latin typeface="Times New Roman" panose="02020603050405020304" pitchFamily="18" charset="0"/>
                <a:cs typeface="Times New Roman" panose="02020603050405020304" pitchFamily="18" charset="0"/>
              </a:rPr>
              <a:t>Alternative IR Model: </a:t>
            </a:r>
            <a:r>
              <a:rPr lang="en-US" sz="2000" dirty="0">
                <a:latin typeface="Times New Roman" panose="02020603050405020304" pitchFamily="18" charset="0"/>
                <a:cs typeface="Times New Roman" panose="02020603050405020304" pitchFamily="18" charset="0"/>
              </a:rPr>
              <a:t>These models are improvements to traditional IR models and incorporate unique approaches from other domains. Alternative IR models mentioned include </a:t>
            </a:r>
            <a:r>
              <a:rPr lang="en-US" sz="2000" b="1" i="1" dirty="0">
                <a:latin typeface="Times New Roman" panose="02020603050405020304" pitchFamily="18" charset="0"/>
                <a:cs typeface="Times New Roman" panose="02020603050405020304" pitchFamily="18" charset="0"/>
              </a:rPr>
              <a:t>fuzzy models, cluster models, and latent semantic indexing (LSI) models.</a:t>
            </a:r>
          </a:p>
          <a:p>
            <a:pPr marL="457200" lvl="1"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78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 (IE)</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915400" cy="6117213"/>
          </a:xfrm>
        </p:spPr>
        <p:txBody>
          <a:bodyPr/>
          <a:lstStyle/>
          <a:p>
            <a:pPr marL="0" indent="0" algn="just">
              <a:lnSpc>
                <a:spcPct val="200000"/>
              </a:lnSpc>
              <a:buNone/>
            </a:pPr>
            <a:r>
              <a:rPr lang="en-US" sz="1800" b="1" dirty="0">
                <a:latin typeface="Times New Roman" panose="02020603050405020304" pitchFamily="18" charset="0"/>
                <a:cs typeface="Times New Roman" panose="02020603050405020304" pitchFamily="18" charset="0"/>
              </a:rPr>
              <a:t>Information Extraction (IE) is an essential component of NLP for several reasons:</a:t>
            </a:r>
          </a:p>
          <a:p>
            <a:pPr algn="just">
              <a:lnSpc>
                <a:spcPct val="200000"/>
              </a:lnSpc>
              <a:buFont typeface="+mj-lt"/>
              <a:buAutoNum type="arabicPeriod" startAt="4"/>
            </a:pPr>
            <a:r>
              <a:rPr lang="en-US" sz="2000" b="1" i="1" dirty="0">
                <a:latin typeface="Times New Roman" panose="02020603050405020304" pitchFamily="18" charset="0"/>
                <a:cs typeface="Times New Roman" panose="02020603050405020304" pitchFamily="18" charset="0"/>
              </a:rPr>
              <a:t>Search and Retrieval: </a:t>
            </a:r>
            <a:r>
              <a:rPr lang="en-US" sz="2000" dirty="0">
                <a:latin typeface="Times New Roman" panose="02020603050405020304" pitchFamily="18" charset="0"/>
                <a:cs typeface="Times New Roman" panose="02020603050405020304" pitchFamily="18" charset="0"/>
              </a:rPr>
              <a:t>Structured information can be indexed more efficiently than unstructured text. This improves the retrieval speed and relevance of search results since the search engine can access and process the indexed information quickly.</a:t>
            </a:r>
          </a:p>
          <a:p>
            <a:pPr algn="just">
              <a:lnSpc>
                <a:spcPct val="200000"/>
              </a:lnSpc>
              <a:buFont typeface="+mj-lt"/>
              <a:buAutoNum type="arabicPeriod" startAt="4"/>
            </a:pPr>
            <a:r>
              <a:rPr lang="en-US" sz="2000" b="1" i="1" dirty="0">
                <a:latin typeface="Times New Roman" panose="02020603050405020304" pitchFamily="18" charset="0"/>
                <a:cs typeface="Times New Roman" panose="02020603050405020304" pitchFamily="18" charset="0"/>
              </a:rPr>
              <a:t>Entity Recognition and Linking: </a:t>
            </a:r>
            <a:r>
              <a:rPr lang="en-US" sz="2000" dirty="0">
                <a:latin typeface="Times New Roman" panose="02020603050405020304" pitchFamily="18" charset="0"/>
                <a:cs typeface="Times New Roman" panose="02020603050405020304" pitchFamily="18" charset="0"/>
              </a:rPr>
              <a:t>IE is used to identify and link entities (such as names of people, places, organizations, etc.) in text. This is crucial for tasks like entity resolution, disambiguation, and entity-based information retrieval.</a:t>
            </a:r>
          </a:p>
          <a:p>
            <a:pPr algn="just">
              <a:lnSpc>
                <a:spcPct val="2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064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5707" y="152400"/>
            <a:ext cx="8877300" cy="563562"/>
          </a:xfrm>
        </p:spPr>
        <p:txBody>
          <a:bodyPr/>
          <a:lstStyle/>
          <a:p>
            <a:r>
              <a:rPr lang="en-IN" sz="3600" b="1" dirty="0">
                <a:latin typeface="Times New Roman" panose="02020603050405020304" pitchFamily="18" charset="0"/>
                <a:cs typeface="Times New Roman" panose="02020603050405020304" pitchFamily="18" charset="0"/>
              </a:rPr>
              <a:t>Classical problem in IR systems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41145" y="838200"/>
            <a:ext cx="8948295" cy="452596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What is Ad-hoc Retrieval?</a:t>
            </a:r>
          </a:p>
          <a:p>
            <a:pPr lvl="1" algn="just">
              <a:lnSpc>
                <a:spcPct val="150000"/>
              </a:lnSpc>
            </a:pPr>
            <a:r>
              <a:rPr lang="en-US" sz="1800" dirty="0">
                <a:latin typeface="Times New Roman" panose="02020603050405020304" pitchFamily="18" charset="0"/>
                <a:cs typeface="Times New Roman" panose="02020603050405020304" pitchFamily="18" charset="0"/>
              </a:rPr>
              <a:t> In ad-hoc retrieval, it means that a </a:t>
            </a:r>
            <a:r>
              <a:rPr lang="en-US" sz="1800" b="1" i="1" dirty="0">
                <a:latin typeface="Times New Roman" panose="02020603050405020304" pitchFamily="18" charset="0"/>
                <a:cs typeface="Times New Roman" panose="02020603050405020304" pitchFamily="18" charset="0"/>
              </a:rPr>
              <a:t>search or retrieval process is conducted on-the-fly</a:t>
            </a:r>
            <a:r>
              <a:rPr lang="en-US" sz="1800" dirty="0">
                <a:latin typeface="Times New Roman" panose="02020603050405020304" pitchFamily="18" charset="0"/>
                <a:cs typeface="Times New Roman" panose="02020603050405020304" pitchFamily="18" charset="0"/>
              </a:rPr>
              <a:t>, in response to a specific user query or request, with the goal of finding information that is relevant to that particular query.</a:t>
            </a:r>
          </a:p>
          <a:p>
            <a:pPr lvl="1" algn="just">
              <a:lnSpc>
                <a:spcPct val="150000"/>
              </a:lnSpc>
            </a:pPr>
            <a:r>
              <a:rPr lang="en-US" sz="1800" dirty="0">
                <a:latin typeface="Times New Roman" panose="02020603050405020304" pitchFamily="18" charset="0"/>
                <a:cs typeface="Times New Roman" panose="02020603050405020304" pitchFamily="18" charset="0"/>
              </a:rPr>
              <a:t>It's not a pre-arranged or pre-organized search but rather a flexible and tailored retrieval process designed to meet the immediate needs of the user.</a:t>
            </a:r>
          </a:p>
        </p:txBody>
      </p:sp>
    </p:spTree>
    <p:extLst>
      <p:ext uri="{BB962C8B-B14F-4D97-AF65-F5344CB8AC3E}">
        <p14:creationId xmlns:p14="http://schemas.microsoft.com/office/powerpoint/2010/main" val="636325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35707" y="152400"/>
            <a:ext cx="8877300" cy="563562"/>
          </a:xfrm>
        </p:spPr>
        <p:txBody>
          <a:bodyPr/>
          <a:lstStyle/>
          <a:p>
            <a:r>
              <a:rPr lang="en-IN" sz="3600" b="1" dirty="0">
                <a:latin typeface="Times New Roman" panose="02020603050405020304" pitchFamily="18" charset="0"/>
                <a:cs typeface="Times New Roman" panose="02020603050405020304" pitchFamily="18" charset="0"/>
              </a:rPr>
              <a:t>Classical problem in IR systems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41145" y="838200"/>
            <a:ext cx="8948295" cy="452596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Ad-hoc Retrieval:</a:t>
            </a:r>
            <a:r>
              <a:rPr lang="en-US" sz="2000" dirty="0">
                <a:latin typeface="Times New Roman" panose="02020603050405020304" pitchFamily="18" charset="0"/>
                <a:cs typeface="Times New Roman" panose="02020603050405020304" pitchFamily="18" charset="0"/>
              </a:rPr>
              <a:t> Ad-hoc retrieval is described as a </a:t>
            </a:r>
            <a:r>
              <a:rPr lang="en-US" sz="2000" b="1" i="1" dirty="0">
                <a:latin typeface="Times New Roman" panose="02020603050405020304" pitchFamily="18" charset="0"/>
                <a:cs typeface="Times New Roman" panose="02020603050405020304" pitchFamily="18" charset="0"/>
              </a:rPr>
              <a:t>classical problem </a:t>
            </a:r>
            <a:r>
              <a:rPr lang="en-US" sz="2000" dirty="0">
                <a:latin typeface="Times New Roman" panose="02020603050405020304" pitchFamily="18" charset="0"/>
                <a:cs typeface="Times New Roman" panose="02020603050405020304" pitchFamily="18" charset="0"/>
              </a:rPr>
              <a:t>within the information retrieval paradigm.</a:t>
            </a:r>
          </a:p>
          <a:p>
            <a:pPr lvl="1" algn="just">
              <a:lnSpc>
                <a:spcPct val="150000"/>
              </a:lnSpc>
            </a:pPr>
            <a:r>
              <a:rPr lang="en-US" sz="1800" dirty="0">
                <a:latin typeface="Times New Roman" panose="02020603050405020304" pitchFamily="18" charset="0"/>
                <a:cs typeface="Times New Roman" panose="02020603050405020304" pitchFamily="18" charset="0"/>
              </a:rPr>
              <a:t> It involves presenting a natural language query to retrieve relevant information. In other words, it's the process of searching for information based on a user's query. </a:t>
            </a:r>
          </a:p>
          <a:p>
            <a:pPr lvl="1" algn="just">
              <a:lnSpc>
                <a:spcPct val="150000"/>
              </a:lnSpc>
            </a:pPr>
            <a:r>
              <a:rPr lang="en-US" sz="1800" dirty="0">
                <a:latin typeface="Times New Roman" panose="02020603050405020304" pitchFamily="18" charset="0"/>
                <a:cs typeface="Times New Roman" panose="02020603050405020304" pitchFamily="18" charset="0"/>
              </a:rPr>
              <a:t>Handling Irrelevant Information: After the user submits a query, the retrieved information includes both relevant and non-relevant results. </a:t>
            </a:r>
            <a:r>
              <a:rPr lang="en-US" sz="1800" b="1" i="1" dirty="0">
                <a:latin typeface="Times New Roman" panose="02020603050405020304" pitchFamily="18" charset="0"/>
                <a:cs typeface="Times New Roman" panose="02020603050405020304" pitchFamily="18" charset="0"/>
              </a:rPr>
              <a:t>The non-relevant results, in this context, are referred to as "ad hoc retrieval difficulties." </a:t>
            </a:r>
            <a:r>
              <a:rPr lang="en-US" sz="1800" dirty="0">
                <a:latin typeface="Times New Roman" panose="02020603050405020304" pitchFamily="18" charset="0"/>
                <a:cs typeface="Times New Roman" panose="02020603050405020304" pitchFamily="18" charset="0"/>
              </a:rPr>
              <a:t>These are documents or pieces of information that don't satisfy the user's search criteria. </a:t>
            </a:r>
          </a:p>
          <a:p>
            <a:pPr lvl="1" algn="just">
              <a:lnSpc>
                <a:spcPct val="150000"/>
              </a:lnSpc>
            </a:pPr>
            <a:r>
              <a:rPr lang="en-US" sz="1800" dirty="0">
                <a:latin typeface="Times New Roman" panose="02020603050405020304" pitchFamily="18" charset="0"/>
                <a:cs typeface="Times New Roman" panose="02020603050405020304" pitchFamily="18" charset="0"/>
              </a:rPr>
              <a:t>Real-World Example: You provide a practical example to illustrate the concept. If someone searches for something on the Internet and receives a list of specific websites that are relevant to their search, </a:t>
            </a:r>
            <a:r>
              <a:rPr lang="en-US" sz="1800" b="1" i="1" dirty="0">
                <a:latin typeface="Times New Roman" panose="02020603050405020304" pitchFamily="18" charset="0"/>
                <a:cs typeface="Times New Roman" panose="02020603050405020304" pitchFamily="18" charset="0"/>
              </a:rPr>
              <a:t>there may also be some results that are not related to their query. These unrelated results are a manifestation of the ad-hoc retrieval issue.</a:t>
            </a:r>
          </a:p>
          <a:p>
            <a:pPr marL="457200" lvl="1"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599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Components of IR systems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41145" y="838200"/>
            <a:ext cx="8948295" cy="4525963"/>
          </a:xfrm>
        </p:spPr>
        <p:txBody>
          <a:bodyPr/>
          <a:lstStyle/>
          <a:p>
            <a:pPr marL="457200" lvl="1"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D7632FD2-C4AA-0F9A-130C-A2C1D0197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286500" cy="425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82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Components of IR systems</a:t>
            </a:r>
            <a:endParaRPr lang="en-IN" sz="3600" dirty="0"/>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97852" y="553628"/>
            <a:ext cx="8948295" cy="452596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Acquisition: </a:t>
            </a:r>
            <a:r>
              <a:rPr lang="en-US" sz="1800" dirty="0">
                <a:latin typeface="Times New Roman" panose="02020603050405020304" pitchFamily="18" charset="0"/>
                <a:cs typeface="Times New Roman" panose="02020603050405020304" pitchFamily="18" charset="0"/>
              </a:rPr>
              <a:t>This step involves collecting data from various web resources, specifically text-based documents. It is carried out by </a:t>
            </a:r>
            <a:r>
              <a:rPr lang="en-US" sz="1800" b="1" i="1" dirty="0">
                <a:latin typeface="Times New Roman" panose="02020603050405020304" pitchFamily="18" charset="0"/>
                <a:cs typeface="Times New Roman" panose="02020603050405020304" pitchFamily="18" charset="0"/>
              </a:rPr>
              <a:t>web crawlers</a:t>
            </a:r>
            <a:r>
              <a:rPr lang="en-US" sz="1800" dirty="0">
                <a:latin typeface="Times New Roman" panose="02020603050405020304" pitchFamily="18" charset="0"/>
                <a:cs typeface="Times New Roman" panose="02020603050405020304" pitchFamily="18" charset="0"/>
              </a:rPr>
              <a:t>, which are automated programs that navigate the web, visit websites, and collect the necessary data. The collected data is then stored in a </a:t>
            </a:r>
            <a:r>
              <a:rPr lang="en-US" sz="1800" b="1" i="1" dirty="0">
                <a:latin typeface="Times New Roman" panose="02020603050405020304" pitchFamily="18" charset="0"/>
                <a:cs typeface="Times New Roman" panose="02020603050405020304" pitchFamily="18" charset="0"/>
              </a:rPr>
              <a:t>database for further processing</a:t>
            </a:r>
            <a:r>
              <a:rPr lang="en-US" sz="1800" dirty="0">
                <a:latin typeface="Times New Roman" panose="02020603050405020304" pitchFamily="18" charset="0"/>
                <a:cs typeface="Times New Roman" panose="02020603050405020304" pitchFamily="18" charset="0"/>
              </a:rPr>
              <a:t>.</a:t>
            </a:r>
            <a:r>
              <a:rPr lang="en-US" sz="2000" b="1" i="1" dirty="0">
                <a:latin typeface="Times New Roman" panose="02020603050405020304" pitchFamily="18" charset="0"/>
                <a:cs typeface="Times New Roman" panose="02020603050405020304" pitchFamily="18" charset="0"/>
              </a:rPr>
              <a:t> </a:t>
            </a:r>
          </a:p>
          <a:p>
            <a:pPr algn="just">
              <a:lnSpc>
                <a:spcPct val="150000"/>
              </a:lnSpc>
            </a:pPr>
            <a:r>
              <a:rPr lang="en-US" sz="1800" b="1" i="1" dirty="0">
                <a:latin typeface="Times New Roman" panose="02020603050405020304" pitchFamily="18" charset="0"/>
                <a:cs typeface="Times New Roman" panose="02020603050405020304" pitchFamily="18" charset="0"/>
              </a:rPr>
              <a:t>Representation: </a:t>
            </a:r>
            <a:r>
              <a:rPr lang="en-US" sz="1800" dirty="0">
                <a:latin typeface="Times New Roman" panose="02020603050405020304" pitchFamily="18" charset="0"/>
                <a:cs typeface="Times New Roman" panose="02020603050405020304" pitchFamily="18" charset="0"/>
              </a:rPr>
              <a:t>In this step, the acquired data is organized and prepared for efficient retrieval. It includes </a:t>
            </a:r>
            <a:r>
              <a:rPr lang="en-US" sz="1800" b="1" i="1" dirty="0">
                <a:latin typeface="Times New Roman" panose="02020603050405020304" pitchFamily="18" charset="0"/>
                <a:cs typeface="Times New Roman" panose="02020603050405020304" pitchFamily="18" charset="0"/>
              </a:rPr>
              <a:t>indexing, which involves creating data structures that facilitate quick access to information.</a:t>
            </a:r>
            <a:r>
              <a:rPr lang="en-US" sz="1800" dirty="0">
                <a:latin typeface="Times New Roman" panose="02020603050405020304" pitchFamily="18" charset="0"/>
                <a:cs typeface="Times New Roman" panose="02020603050405020304" pitchFamily="18" charset="0"/>
              </a:rPr>
              <a:t> Representation techniques can include:</a:t>
            </a:r>
          </a:p>
          <a:p>
            <a:pPr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Free-Text Terms: These are the actual words or phrases found in the documents.</a:t>
            </a:r>
          </a:p>
          <a:p>
            <a:pPr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Controlled Vocabulary: This refers to a predefined set of terms used to categorize and describe documents.</a:t>
            </a:r>
          </a:p>
          <a:p>
            <a:pPr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Manual and Automatic Techniques: Both manual human input and automated algorithms can be used to enhance the representation of data.</a:t>
            </a:r>
          </a:p>
          <a:p>
            <a:pPr algn="just">
              <a:lnSpc>
                <a:spcPct val="150000"/>
              </a:lnSpc>
            </a:pPr>
            <a:r>
              <a:rPr lang="en-US" sz="1800" dirty="0">
                <a:latin typeface="Times New Roman" panose="02020603050405020304" pitchFamily="18" charset="0"/>
                <a:cs typeface="Times New Roman" panose="02020603050405020304" pitchFamily="18" charset="0"/>
              </a:rPr>
              <a:t>Examples: Abstracting, which involves summarizing documents, and Bibliographic description, which includes details like author, title, source, date, and metadata.</a:t>
            </a:r>
          </a:p>
          <a:p>
            <a:pPr algn="just" fontAlgn="base">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956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Boolean Model</a:t>
            </a:r>
          </a:p>
        </p:txBody>
      </p:sp>
      <p:sp>
        <p:nvSpPr>
          <p:cNvPr id="3" name="Content Placeholder 2">
            <a:extLst>
              <a:ext uri="{FF2B5EF4-FFF2-40B4-BE49-F238E27FC236}">
                <a16:creationId xmlns:a16="http://schemas.microsoft.com/office/drawing/2014/main" id="{18C8A3EC-78B8-3917-E0AE-483F64D3C91B}"/>
              </a:ext>
            </a:extLst>
          </p:cNvPr>
          <p:cNvSpPr>
            <a:spLocks noGrp="1"/>
          </p:cNvSpPr>
          <p:nvPr>
            <p:ph idx="1"/>
          </p:nvPr>
        </p:nvSpPr>
        <p:spPr>
          <a:xfrm>
            <a:off x="97852" y="553628"/>
            <a:ext cx="8948295" cy="4525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Boolean Model is the oldest model for Information Retrieval (IR). These models are based on set theory and Boolean algebra, where</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Documents:  Sets of terms</a:t>
            </a:r>
          </a:p>
          <a:p>
            <a:pPr lvl="1"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Queries:  Boolean expressions on terms</a:t>
            </a:r>
          </a:p>
          <a:p>
            <a:pPr algn="just">
              <a:lnSpc>
                <a:spcPct val="150000"/>
              </a:lnSpc>
            </a:pPr>
            <a:r>
              <a:rPr lang="en-US" sz="1800" dirty="0">
                <a:latin typeface="Times New Roman" panose="02020603050405020304" pitchFamily="18" charset="0"/>
                <a:cs typeface="Times New Roman" panose="02020603050405020304" pitchFamily="18" charset="0"/>
              </a:rPr>
              <a:t>As a response to the query, the set of documents that satisfied the Boolean expression are retrieved.</a:t>
            </a:r>
          </a:p>
          <a:p>
            <a:pPr algn="just">
              <a:lnSpc>
                <a:spcPct val="150000"/>
              </a:lnSpc>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boolean</a:t>
            </a:r>
            <a:r>
              <a:rPr lang="en-US" sz="1800" dirty="0">
                <a:latin typeface="Times New Roman" panose="02020603050405020304" pitchFamily="18" charset="0"/>
                <a:cs typeface="Times New Roman" panose="02020603050405020304" pitchFamily="18" charset="0"/>
              </a:rPr>
              <a:t> model can be defined as:</a:t>
            </a:r>
          </a:p>
          <a:p>
            <a:pPr lvl="1" algn="just">
              <a:lnSpc>
                <a:spcPct val="150000"/>
              </a:lnSpc>
            </a:pPr>
            <a:r>
              <a:rPr lang="en-US" sz="1600" dirty="0">
                <a:latin typeface="Times New Roman" panose="02020603050405020304" pitchFamily="18" charset="0"/>
                <a:cs typeface="Times New Roman" panose="02020603050405020304" pitchFamily="18" charset="0"/>
              </a:rPr>
              <a:t>D: It represents a set of words,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the indexing terms present in a document. Here, each term is either present (1) or absent (0) in the document.</a:t>
            </a:r>
          </a:p>
          <a:p>
            <a:pPr lvl="1" algn="just">
              <a:lnSpc>
                <a:spcPct val="150000"/>
              </a:lnSpc>
            </a:pPr>
            <a:r>
              <a:rPr lang="en-US" sz="1600" dirty="0">
                <a:latin typeface="Times New Roman" panose="02020603050405020304" pitchFamily="18" charset="0"/>
                <a:cs typeface="Times New Roman" panose="02020603050405020304" pitchFamily="18" charset="0"/>
              </a:rPr>
              <a:t>Q: It represents a Boolean expression, where terms are the index terms and operators are logical products such as:</a:t>
            </a:r>
          </a:p>
          <a:p>
            <a:pPr lvl="1"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AND,</a:t>
            </a:r>
          </a:p>
          <a:p>
            <a:pPr lvl="1"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Logical sum − OR,</a:t>
            </a:r>
          </a:p>
          <a:p>
            <a:pPr lvl="1"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Logical difference − NOT.</a:t>
            </a:r>
          </a:p>
          <a:p>
            <a:pPr lvl="1" algn="just">
              <a:lnSpc>
                <a:spcPct val="150000"/>
              </a:lnSpc>
            </a:pPr>
            <a:r>
              <a:rPr lang="en-US" sz="1600" dirty="0">
                <a:latin typeface="Times New Roman" panose="02020603050405020304" pitchFamily="18" charset="0"/>
                <a:cs typeface="Times New Roman" panose="02020603050405020304" pitchFamily="18" charset="0"/>
              </a:rPr>
              <a:t>F: It represents a Boolean algebra over sets of terms as well as over sets of documents.</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l">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675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Boolean Model</a:t>
            </a:r>
          </a:p>
        </p:txBody>
      </p:sp>
      <p:sp>
        <p:nvSpPr>
          <p:cNvPr id="6" name="Rectangle 9">
            <a:extLst>
              <a:ext uri="{FF2B5EF4-FFF2-40B4-BE49-F238E27FC236}">
                <a16:creationId xmlns:a16="http://schemas.microsoft.com/office/drawing/2014/main" id="{BFB09F60-5E93-DBC7-D636-3220192D5C29}"/>
              </a:ext>
            </a:extLst>
          </p:cNvPr>
          <p:cNvSpPr>
            <a:spLocks noGrp="1" noChangeArrowheads="1"/>
          </p:cNvSpPr>
          <p:nvPr>
            <p:ph idx="1"/>
          </p:nvPr>
        </p:nvSpPr>
        <p:spPr bwMode="auto">
          <a:xfrm>
            <a:off x="228600" y="838200"/>
            <a:ext cx="8686800" cy="30710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R="0" lvl="0" algn="just" defTabSz="914400" latinLnBrk="0">
              <a:lnSpc>
                <a:spcPct val="150000"/>
              </a:lnSpc>
              <a:buClrTx/>
              <a:buSzTx/>
              <a:tabLst/>
            </a:pPr>
            <a:r>
              <a:rPr lang="en-US" altLang="en-US" sz="1800" dirty="0">
                <a:latin typeface="Times New Roman" panose="02020603050405020304" pitchFamily="18" charset="0"/>
                <a:cs typeface="Times New Roman" panose="02020603050405020304" pitchFamily="18" charset="0"/>
              </a:rPr>
              <a:t>If we talk about the relevance feedback, then in the Boolean IR model the Relevance prediction can be defined as follows:</a:t>
            </a:r>
          </a:p>
          <a:p>
            <a:pPr marR="0" lvl="0" algn="just" defTabSz="914400" latinLnBrk="0">
              <a:lnSpc>
                <a:spcPct val="150000"/>
              </a:lnSpc>
              <a:buClrTx/>
              <a:buSzTx/>
              <a:tabLst/>
            </a:pPr>
            <a:r>
              <a:rPr lang="en-US" altLang="en-US" sz="1800" dirty="0">
                <a:latin typeface="Times New Roman" panose="02020603050405020304" pitchFamily="18" charset="0"/>
                <a:cs typeface="Times New Roman" panose="02020603050405020304" pitchFamily="18" charset="0"/>
              </a:rPr>
              <a:t>R: A document is predicted as relevant to the query expression if and only if it satisfies the query expression as −</a:t>
            </a:r>
          </a:p>
          <a:p>
            <a:pPr marR="0" lvl="0" algn="just" defTabSz="914400" latinLnBrk="0">
              <a:lnSpc>
                <a:spcPct val="150000"/>
              </a:lnSpc>
              <a:buClrTx/>
              <a:buSzTx/>
              <a:tabLst/>
            </a:pPr>
            <a:r>
              <a:rPr lang="en-US" altLang="en-US" sz="1800" b="1" i="1" dirty="0">
                <a:latin typeface="Times New Roman" panose="02020603050405020304" pitchFamily="18" charset="0"/>
                <a:cs typeface="Times New Roman" panose="02020603050405020304" pitchFamily="18" charset="0"/>
              </a:rPr>
              <a:t>((𝑡𝑒𝑥𝑡 ˅ 𝑖𝑛𝑓𝑜𝑟𝑚𝑎𝑡𝑖𝑜𝑛) ˄ 𝑟𝑒𝑟𝑖𝑒𝑣𝑎𝑙 ˄ ˜ 𝑡ℎ𝑒𝑜𝑟𝑦)</a:t>
            </a:r>
          </a:p>
          <a:p>
            <a:pPr marR="0" lvl="0" algn="just" defTabSz="914400" latinLnBrk="0">
              <a:lnSpc>
                <a:spcPct val="150000"/>
              </a:lnSpc>
              <a:buClrTx/>
              <a:buSzTx/>
              <a:tabLst/>
            </a:pPr>
            <a:r>
              <a:rPr lang="en-US" altLang="en-US" sz="1800" dirty="0">
                <a:latin typeface="Times New Roman" panose="02020603050405020304" pitchFamily="18" charset="0"/>
                <a:cs typeface="Times New Roman" panose="02020603050405020304" pitchFamily="18" charset="0"/>
              </a:rPr>
              <a:t>We can explain this model by a query term as an unambiguous definition of a set of documents.</a:t>
            </a:r>
          </a:p>
        </p:txBody>
      </p:sp>
    </p:spTree>
    <p:extLst>
      <p:ext uri="{BB962C8B-B14F-4D97-AF65-F5344CB8AC3E}">
        <p14:creationId xmlns:p14="http://schemas.microsoft.com/office/powerpoint/2010/main" val="69861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Semantic Search </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967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Semantic Search</a:t>
            </a:r>
          </a:p>
        </p:txBody>
      </p:sp>
      <p:sp>
        <p:nvSpPr>
          <p:cNvPr id="6" name="Rectangle 9">
            <a:extLst>
              <a:ext uri="{FF2B5EF4-FFF2-40B4-BE49-F238E27FC236}">
                <a16:creationId xmlns:a16="http://schemas.microsoft.com/office/drawing/2014/main" id="{BFB09F60-5E93-DBC7-D636-3220192D5C29}"/>
              </a:ext>
            </a:extLst>
          </p:cNvPr>
          <p:cNvSpPr>
            <a:spLocks noGrp="1" noChangeArrowheads="1"/>
          </p:cNvSpPr>
          <p:nvPr>
            <p:ph idx="1"/>
          </p:nvPr>
        </p:nvSpPr>
        <p:spPr bwMode="auto">
          <a:xfrm>
            <a:off x="171450" y="524268"/>
            <a:ext cx="8801100" cy="51135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R="0" lvl="0" algn="just" defTabSz="914400" latinLnBrk="0">
              <a:lnSpc>
                <a:spcPct val="150000"/>
              </a:lnSpc>
              <a:buClrTx/>
              <a:buSzTx/>
              <a:tabLst/>
            </a:pPr>
            <a:r>
              <a:rPr lang="en-US" sz="2400" dirty="0">
                <a:latin typeface="Times New Roman" panose="02020603050405020304" pitchFamily="18" charset="0"/>
                <a:cs typeface="Times New Roman" panose="02020603050405020304" pitchFamily="18" charset="0"/>
              </a:rPr>
              <a:t>Semantic search is an advanced approach to information retrieval that goes beyond matching keywords in search queries. Its primary goal is to understand the meaning and context of the words and phrases used in a query. </a:t>
            </a:r>
          </a:p>
          <a:p>
            <a:pPr marR="0" lvl="0" algn="just" defTabSz="914400" latinLnBrk="0">
              <a:lnSpc>
                <a:spcPct val="150000"/>
              </a:lnSpc>
              <a:buClrTx/>
              <a:buSzTx/>
              <a:tabLst/>
            </a:pPr>
            <a:r>
              <a:rPr lang="en-US" sz="2400" dirty="0">
                <a:latin typeface="Times New Roman" panose="02020603050405020304" pitchFamily="18" charset="0"/>
                <a:cs typeface="Times New Roman" panose="02020603050405020304" pitchFamily="18" charset="0"/>
              </a:rPr>
              <a:t>By comprehending the user's intent and the context of their search, semantic search aims to provide search results that are more relevant to the user's needs.</a:t>
            </a:r>
            <a:endParaRPr lang="en-US" altLang="en-US" sz="2400" dirty="0">
              <a:latin typeface="Times New Roman" panose="02020603050405020304" pitchFamily="18" charset="0"/>
              <a:cs typeface="Times New Roman" panose="02020603050405020304" pitchFamily="18" charset="0"/>
            </a:endParaRPr>
          </a:p>
          <a:p>
            <a:pPr marR="0" lvl="0" algn="just" defTabSz="914400" latinLnBrk="0">
              <a:lnSpc>
                <a:spcPct val="150000"/>
              </a:lnSpc>
              <a:buClrTx/>
              <a:buSzTx/>
              <a:tabLst/>
            </a:pPr>
            <a:r>
              <a:rPr lang="en-US" sz="2400" dirty="0">
                <a:latin typeface="Times New Roman" panose="02020603050405020304" pitchFamily="18" charset="0"/>
                <a:cs typeface="Times New Roman" panose="02020603050405020304" pitchFamily="18" charset="0"/>
              </a:rPr>
              <a:t>It goes beyond traditional keyword-based search by considering the meaning and relationships between words and concepts.</a:t>
            </a:r>
          </a:p>
        </p:txBody>
      </p:sp>
    </p:spTree>
    <p:extLst>
      <p:ext uri="{BB962C8B-B14F-4D97-AF65-F5344CB8AC3E}">
        <p14:creationId xmlns:p14="http://schemas.microsoft.com/office/powerpoint/2010/main" val="3763341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Semantic Search</a:t>
            </a:r>
          </a:p>
        </p:txBody>
      </p:sp>
      <p:sp>
        <p:nvSpPr>
          <p:cNvPr id="6" name="Rectangle 9">
            <a:extLst>
              <a:ext uri="{FF2B5EF4-FFF2-40B4-BE49-F238E27FC236}">
                <a16:creationId xmlns:a16="http://schemas.microsoft.com/office/drawing/2014/main" id="{BFB09F60-5E93-DBC7-D636-3220192D5C29}"/>
              </a:ext>
            </a:extLst>
          </p:cNvPr>
          <p:cNvSpPr>
            <a:spLocks noGrp="1" noChangeArrowheads="1"/>
          </p:cNvSpPr>
          <p:nvPr>
            <p:ph idx="1"/>
          </p:nvPr>
        </p:nvSpPr>
        <p:spPr bwMode="auto">
          <a:xfrm>
            <a:off x="76200" y="573267"/>
            <a:ext cx="8801100" cy="61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R="0" lvl="0" algn="just" defTabSz="914400" latinLnBrk="0">
              <a:lnSpc>
                <a:spcPct val="150000"/>
              </a:lnSpc>
              <a:buClrTx/>
              <a:buSzTx/>
              <a:tabLst/>
            </a:pPr>
            <a:r>
              <a:rPr lang="en-US" sz="2400" dirty="0">
                <a:latin typeface="Times New Roman" panose="02020603050405020304" pitchFamily="18" charset="0"/>
                <a:cs typeface="Times New Roman" panose="02020603050405020304" pitchFamily="18" charset="0"/>
              </a:rPr>
              <a:t>Semantic search involves analyzing the words in a search query to understand not only their individual definitions but also how they relate to each other in the given context. For example, if you search for "apple," Google's semantic search considers whether you mean the fruit or the technology company based on the context of your search.</a:t>
            </a:r>
          </a:p>
          <a:p>
            <a:pPr marR="0" lvl="0" algn="just" defTabSz="914400" latinLnBrk="0">
              <a:lnSpc>
                <a:spcPct val="150000"/>
              </a:lnSpc>
              <a:buClrTx/>
              <a:buSzTx/>
              <a:tabLst/>
            </a:pPr>
            <a:r>
              <a:rPr lang="en-US" sz="2400" dirty="0">
                <a:latin typeface="Times New Roman" panose="02020603050405020304" pitchFamily="18" charset="0"/>
                <a:cs typeface="Times New Roman" panose="02020603050405020304" pitchFamily="18" charset="0"/>
              </a:rPr>
              <a:t>The ultimate goal of semantic search is to offer more relevant search results to users. By understanding the meaning and context of a search query, Google can better match user intent, delivering results that are more likely to answer the user's questions or meet their needs.</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331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52400"/>
            <a:ext cx="8229600" cy="563562"/>
          </a:xfrm>
        </p:spPr>
        <p:txBody>
          <a:bodyPr/>
          <a:lstStyle/>
          <a:p>
            <a:r>
              <a:rPr lang="en-IN" sz="3600" b="1" dirty="0">
                <a:latin typeface="Times New Roman" panose="02020603050405020304" pitchFamily="18" charset="0"/>
                <a:cs typeface="Times New Roman" panose="02020603050405020304" pitchFamily="18" charset="0"/>
              </a:rPr>
              <a:t>Semantic Search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b="1" i="1" dirty="0">
                <a:solidFill>
                  <a:srgbClr val="202124"/>
                </a:solidFill>
                <a:latin typeface="Times New Roman" panose="02020603050405020304" pitchFamily="18" charset="0"/>
                <a:cs typeface="Times New Roman" panose="02020603050405020304" pitchFamily="18" charset="0"/>
              </a:rPr>
              <a:t>The Importance of Semantics search: </a:t>
            </a:r>
            <a:r>
              <a:rPr lang="en-US" sz="2400" dirty="0">
                <a:solidFill>
                  <a:srgbClr val="202124"/>
                </a:solidFill>
                <a:latin typeface="Times New Roman" panose="02020603050405020304" pitchFamily="18" charset="0"/>
                <a:cs typeface="Times New Roman" panose="02020603050405020304" pitchFamily="18" charset="0"/>
              </a:rPr>
              <a:t>The emphasis on semantics is an evolution in search technology that has greatly improved the quality of search results. It's especially valuable in understanding ambiguous queries, natural language, and complex questions.</a:t>
            </a:r>
          </a:p>
          <a:p>
            <a:pPr algn="just">
              <a:lnSpc>
                <a:spcPct val="150000"/>
              </a:lnSpc>
            </a:pPr>
            <a:endParaRPr lang="en-US" sz="2400" dirty="0">
              <a:solidFill>
                <a:srgbClr val="202124"/>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684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 (IE)</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Working with an enormous amount of text data is always hectic and time-consuming. </a:t>
            </a:r>
          </a:p>
          <a:p>
            <a:pPr algn="just">
              <a:lnSpc>
                <a:spcPct val="150000"/>
              </a:lnSpc>
            </a:pPr>
            <a:r>
              <a:rPr lang="en-US" sz="2400" dirty="0">
                <a:latin typeface="Times New Roman" panose="02020603050405020304" pitchFamily="18" charset="0"/>
                <a:cs typeface="Times New Roman" panose="02020603050405020304" pitchFamily="18" charset="0"/>
              </a:rPr>
              <a:t>Hence, many companies and </a:t>
            </a:r>
            <a:r>
              <a:rPr lang="en-US" sz="2400" dirty="0" err="1">
                <a:latin typeface="Times New Roman" panose="02020603050405020304" pitchFamily="18" charset="0"/>
                <a:cs typeface="Times New Roman" panose="02020603050405020304" pitchFamily="18" charset="0"/>
              </a:rPr>
              <a:t>organisations</a:t>
            </a:r>
            <a:r>
              <a:rPr lang="en-US" sz="2400" dirty="0">
                <a:latin typeface="Times New Roman" panose="02020603050405020304" pitchFamily="18" charset="0"/>
                <a:cs typeface="Times New Roman" panose="02020603050405020304" pitchFamily="18" charset="0"/>
              </a:rPr>
              <a:t> rely on </a:t>
            </a:r>
            <a:r>
              <a:rPr lang="en-US" sz="2400" b="1" dirty="0">
                <a:latin typeface="Times New Roman" panose="02020603050405020304" pitchFamily="18" charset="0"/>
                <a:cs typeface="Times New Roman" panose="02020603050405020304" pitchFamily="18" charset="0"/>
              </a:rPr>
              <a:t>Information Extraction techniques </a:t>
            </a:r>
            <a:r>
              <a:rPr lang="en-US" sz="2400" dirty="0">
                <a:latin typeface="Times New Roman" panose="02020603050405020304" pitchFamily="18" charset="0"/>
                <a:cs typeface="Times New Roman" panose="02020603050405020304" pitchFamily="18" charset="0"/>
              </a:rPr>
              <a:t>to automate manual work with intelligent algorithms.</a:t>
            </a:r>
          </a:p>
          <a:p>
            <a:pPr algn="just">
              <a:lnSpc>
                <a:spcPct val="150000"/>
              </a:lnSpc>
            </a:pPr>
            <a:r>
              <a:rPr lang="en-US" sz="2400" dirty="0">
                <a:latin typeface="Times New Roman" panose="02020603050405020304" pitchFamily="18" charset="0"/>
                <a:cs typeface="Times New Roman" panose="02020603050405020304" pitchFamily="18" charset="0"/>
              </a:rPr>
              <a:t>Information extraction can reduce human effort, reduce expenses, and make the process less error-prone and more efficient.</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hlinkClick r:id="rId2"/>
              </a:rPr>
              <a:t>https://nanonets.com/blog/information-extraction/</a:t>
            </a: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33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66700" y="9705"/>
            <a:ext cx="8877300" cy="563562"/>
          </a:xfrm>
        </p:spPr>
        <p:txBody>
          <a:bodyPr/>
          <a:lstStyle/>
          <a:p>
            <a:r>
              <a:rPr lang="en-IN" sz="3600" b="1" dirty="0">
                <a:latin typeface="Times New Roman" panose="02020603050405020304" pitchFamily="18" charset="0"/>
                <a:cs typeface="Times New Roman" panose="02020603050405020304" pitchFamily="18" charset="0"/>
              </a:rPr>
              <a:t>IR vs IE vs Semantic Search</a:t>
            </a:r>
          </a:p>
        </p:txBody>
      </p:sp>
      <p:pic>
        <p:nvPicPr>
          <p:cNvPr id="3" name="Picture 2">
            <a:extLst>
              <a:ext uri="{FF2B5EF4-FFF2-40B4-BE49-F238E27FC236}">
                <a16:creationId xmlns:a16="http://schemas.microsoft.com/office/drawing/2014/main" id="{A14F878B-07EE-A6A5-8529-70C07EAF86F1}"/>
              </a:ext>
            </a:extLst>
          </p:cNvPr>
          <p:cNvPicPr>
            <a:picLocks noChangeAspect="1"/>
          </p:cNvPicPr>
          <p:nvPr/>
        </p:nvPicPr>
        <p:blipFill>
          <a:blip r:embed="rId2"/>
          <a:stretch>
            <a:fillRect/>
          </a:stretch>
        </p:blipFill>
        <p:spPr>
          <a:xfrm>
            <a:off x="685800" y="762000"/>
            <a:ext cx="7772400" cy="5745978"/>
          </a:xfrm>
          <a:prstGeom prst="rect">
            <a:avLst/>
          </a:prstGeom>
        </p:spPr>
      </p:pic>
    </p:spTree>
    <p:extLst>
      <p:ext uri="{BB962C8B-B14F-4D97-AF65-F5344CB8AC3E}">
        <p14:creationId xmlns:p14="http://schemas.microsoft.com/office/powerpoint/2010/main" val="29321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3600" b="1" dirty="0">
                <a:latin typeface="Times New Roman" panose="02020603050405020304" pitchFamily="18" charset="0"/>
                <a:cs typeface="Times New Roman" panose="02020603050405020304" pitchFamily="18" charset="0"/>
              </a:rPr>
              <a:t>Semantic Search Example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563562"/>
            <a:ext cx="8686800" cy="6117213"/>
          </a:xfrm>
        </p:spPr>
        <p:txBody>
          <a:bodyPr/>
          <a:lstStyle/>
          <a:p>
            <a:pPr marL="0" indent="0" algn="just">
              <a:buNone/>
            </a:pPr>
            <a:r>
              <a:rPr lang="en-US" sz="2400" b="1" i="1" dirty="0">
                <a:solidFill>
                  <a:srgbClr val="343741"/>
                </a:solidFill>
                <a:latin typeface="Times New Roman" panose="02020603050405020304" pitchFamily="18" charset="0"/>
                <a:cs typeface="Times New Roman" panose="02020603050405020304" pitchFamily="18" charset="0"/>
              </a:rPr>
              <a:t>When you search for "pizza" on Google:</a:t>
            </a:r>
          </a:p>
          <a:p>
            <a:pPr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Local Search Results: </a:t>
            </a:r>
            <a:r>
              <a:rPr lang="en-US" sz="2400" dirty="0">
                <a:solidFill>
                  <a:srgbClr val="343741"/>
                </a:solidFill>
                <a:latin typeface="Times New Roman" panose="02020603050405020304" pitchFamily="18" charset="0"/>
                <a:cs typeface="Times New Roman" panose="02020603050405020304" pitchFamily="18" charset="0"/>
              </a:rPr>
              <a:t>Google often shows results related to nearby pizzerias and restaurants because many people search for "pizza" when they want to order it.</a:t>
            </a:r>
          </a:p>
          <a:p>
            <a:pPr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User Behavior: </a:t>
            </a:r>
            <a:r>
              <a:rPr lang="en-US" sz="2400" dirty="0">
                <a:solidFill>
                  <a:srgbClr val="343741"/>
                </a:solidFill>
                <a:latin typeface="Times New Roman" panose="02020603050405020304" pitchFamily="18" charset="0"/>
                <a:cs typeface="Times New Roman" panose="02020603050405020304" pitchFamily="18" charset="0"/>
              </a:rPr>
              <a:t>Google's search results are influenced by what most people are searching for. If most people search for "pizza" to order, Google will prioritize these results.</a:t>
            </a:r>
          </a:p>
          <a:p>
            <a:pPr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Personalization: </a:t>
            </a:r>
            <a:r>
              <a:rPr lang="en-US" sz="2400" dirty="0">
                <a:solidFill>
                  <a:srgbClr val="343741"/>
                </a:solidFill>
                <a:latin typeface="Times New Roman" panose="02020603050405020304" pitchFamily="18" charset="0"/>
                <a:cs typeface="Times New Roman" panose="02020603050405020304" pitchFamily="18" charset="0"/>
              </a:rPr>
              <a:t>If you've been searching for pizza recipes, Google will use this information to personalize your results. You'll see more pizza recipe-related content because it aligns with your interests.</a:t>
            </a:r>
          </a:p>
          <a:p>
            <a:pPr algn="just"/>
            <a:r>
              <a:rPr lang="en-US" sz="2400" dirty="0">
                <a:solidFill>
                  <a:srgbClr val="343741"/>
                </a:solidFill>
                <a:latin typeface="Times New Roman" panose="02020603050405020304" pitchFamily="18" charset="0"/>
                <a:cs typeface="Times New Roman" panose="02020603050405020304" pitchFamily="18" charset="0"/>
              </a:rPr>
              <a:t>In a nutshell, Google adapts its results based on </a:t>
            </a:r>
            <a:r>
              <a:rPr lang="en-US" sz="2400" b="1" i="1" dirty="0">
                <a:solidFill>
                  <a:srgbClr val="343741"/>
                </a:solidFill>
                <a:latin typeface="Times New Roman" panose="02020603050405020304" pitchFamily="18" charset="0"/>
                <a:cs typeface="Times New Roman" panose="02020603050405020304" pitchFamily="18" charset="0"/>
              </a:rPr>
              <a:t>what people commonly search (user </a:t>
            </a:r>
            <a:r>
              <a:rPr lang="en-US" sz="2400" b="1" i="1" dirty="0" err="1">
                <a:solidFill>
                  <a:srgbClr val="343741"/>
                </a:solidFill>
                <a:latin typeface="Times New Roman" panose="02020603050405020304" pitchFamily="18" charset="0"/>
                <a:cs typeface="Times New Roman" panose="02020603050405020304" pitchFamily="18" charset="0"/>
              </a:rPr>
              <a:t>behaviour</a:t>
            </a:r>
            <a:r>
              <a:rPr lang="en-US" sz="2400" b="1" i="1" dirty="0">
                <a:solidFill>
                  <a:srgbClr val="343741"/>
                </a:solidFill>
                <a:latin typeface="Times New Roman" panose="02020603050405020304" pitchFamily="18" charset="0"/>
                <a:cs typeface="Times New Roman" panose="02020603050405020304" pitchFamily="18" charset="0"/>
              </a:rPr>
              <a:t>) </a:t>
            </a:r>
            <a:r>
              <a:rPr lang="en-US" sz="2400" dirty="0">
                <a:solidFill>
                  <a:srgbClr val="343741"/>
                </a:solidFill>
                <a:latin typeface="Times New Roman" panose="02020603050405020304" pitchFamily="18" charset="0"/>
                <a:cs typeface="Times New Roman" panose="02020603050405020304" pitchFamily="18" charset="0"/>
              </a:rPr>
              <a:t>for and also takes into </a:t>
            </a:r>
            <a:r>
              <a:rPr lang="en-US" sz="2400" b="1" i="1" dirty="0">
                <a:solidFill>
                  <a:srgbClr val="343741"/>
                </a:solidFill>
                <a:latin typeface="Times New Roman" panose="02020603050405020304" pitchFamily="18" charset="0"/>
                <a:cs typeface="Times New Roman" panose="02020603050405020304" pitchFamily="18" charset="0"/>
              </a:rPr>
              <a:t>account your individual search history (personalization) </a:t>
            </a:r>
            <a:r>
              <a:rPr lang="en-US" sz="2400" dirty="0">
                <a:solidFill>
                  <a:srgbClr val="343741"/>
                </a:solidFill>
                <a:latin typeface="Times New Roman" panose="02020603050405020304" pitchFamily="18" charset="0"/>
                <a:cs typeface="Times New Roman" panose="02020603050405020304" pitchFamily="18" charset="0"/>
              </a:rPr>
              <a:t>to show you more relevant content. This can result in different search results for different people.</a:t>
            </a: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844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94032"/>
            <a:ext cx="8229600" cy="563562"/>
          </a:xfrm>
        </p:spPr>
        <p:txBody>
          <a:bodyPr/>
          <a:lstStyle/>
          <a:p>
            <a:r>
              <a:rPr lang="en-IN" sz="3600" b="1" dirty="0">
                <a:latin typeface="Times New Roman" panose="02020603050405020304" pitchFamily="18" charset="0"/>
                <a:cs typeface="Times New Roman" panose="02020603050405020304" pitchFamily="18" charset="0"/>
              </a:rPr>
              <a:t>Semantic Search Example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914400"/>
            <a:ext cx="8686800" cy="6117213"/>
          </a:xfrm>
        </p:spPr>
        <p:txBody>
          <a:bodyPr/>
          <a:lstStyle/>
          <a:p>
            <a:pPr algn="just">
              <a:lnSpc>
                <a:spcPct val="150000"/>
              </a:lnSpc>
            </a:pPr>
            <a:r>
              <a:rPr lang="en-US" sz="2400" dirty="0">
                <a:solidFill>
                  <a:srgbClr val="343741"/>
                </a:solidFill>
                <a:latin typeface="Times New Roman" panose="02020603050405020304" pitchFamily="18" charset="0"/>
                <a:cs typeface="Times New Roman" panose="02020603050405020304" pitchFamily="18" charset="0"/>
              </a:rPr>
              <a:t>Google performs semantic search, which is a technique used to understand the meaning and context of words in search queries, providing more relevant search results.</a:t>
            </a:r>
            <a:endParaRPr lang="en-IN" sz="2400" dirty="0">
              <a:solidFill>
                <a:srgbClr val="3437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1526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55775"/>
            <a:ext cx="8229600" cy="563562"/>
          </a:xfrm>
        </p:spPr>
        <p:txBody>
          <a:bodyPr/>
          <a:lstStyle/>
          <a:p>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How does semantic search work?</a:t>
            </a:r>
            <a:br>
              <a:rPr lang="en-US"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endParaRPr lang="en-IN"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457200" indent="-457200"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Query Preprocessing: </a:t>
            </a:r>
            <a:r>
              <a:rPr lang="en-US" sz="2400" dirty="0">
                <a:solidFill>
                  <a:srgbClr val="343741"/>
                </a:solidFill>
                <a:latin typeface="Times New Roman" panose="02020603050405020304" pitchFamily="18" charset="0"/>
                <a:cs typeface="Times New Roman" panose="02020603050405020304" pitchFamily="18" charset="0"/>
              </a:rPr>
              <a:t>Before the query is transformed into embeddings, there might be preprocessing steps, such as tokenization, removal of stop words, and stemming or lemmatization to standardize and clean the query text.</a:t>
            </a:r>
          </a:p>
          <a:p>
            <a:pPr marL="457200" indent="-457200"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Embedding Model Selection: </a:t>
            </a:r>
            <a:r>
              <a:rPr lang="en-US" sz="2400" dirty="0">
                <a:solidFill>
                  <a:srgbClr val="343741"/>
                </a:solidFill>
                <a:latin typeface="Times New Roman" panose="02020603050405020304" pitchFamily="18" charset="0"/>
                <a:cs typeface="Times New Roman" panose="02020603050405020304" pitchFamily="18" charset="0"/>
              </a:rPr>
              <a:t>The choice of embedding model (e.g., Word2Vec, </a:t>
            </a:r>
            <a:r>
              <a:rPr lang="en-US" sz="2400" dirty="0" err="1">
                <a:solidFill>
                  <a:srgbClr val="343741"/>
                </a:solidFill>
                <a:latin typeface="Times New Roman" panose="02020603050405020304" pitchFamily="18" charset="0"/>
                <a:cs typeface="Times New Roman" panose="02020603050405020304" pitchFamily="18" charset="0"/>
              </a:rPr>
              <a:t>GloVe</a:t>
            </a:r>
            <a:r>
              <a:rPr lang="en-US" sz="2400" dirty="0">
                <a:solidFill>
                  <a:srgbClr val="343741"/>
                </a:solidFill>
                <a:latin typeface="Times New Roman" panose="02020603050405020304" pitchFamily="18" charset="0"/>
                <a:cs typeface="Times New Roman" panose="02020603050405020304" pitchFamily="18" charset="0"/>
              </a:rPr>
              <a:t>, BERT) and the pre-trained embeddings can significantly impact the quality of embeddings. The search system might involve selecting the most suitable model for the task.</a:t>
            </a:r>
          </a:p>
          <a:p>
            <a:pPr marL="457200" indent="-457200" algn="just">
              <a:buFont typeface="+mj-lt"/>
              <a:buAutoNum type="arabicPeriod"/>
            </a:pPr>
            <a:r>
              <a:rPr lang="en-US" sz="2400" b="1" i="1" dirty="0">
                <a:solidFill>
                  <a:srgbClr val="343741"/>
                </a:solidFill>
                <a:latin typeface="Times New Roman" panose="02020603050405020304" pitchFamily="18" charset="0"/>
                <a:cs typeface="Times New Roman" panose="02020603050405020304" pitchFamily="18" charset="0"/>
              </a:rPr>
              <a:t>Vector Indexing: </a:t>
            </a:r>
            <a:r>
              <a:rPr lang="en-US" sz="2400" dirty="0">
                <a:solidFill>
                  <a:srgbClr val="343741"/>
                </a:solidFill>
                <a:latin typeface="Times New Roman" panose="02020603050405020304" pitchFamily="18" charset="0"/>
                <a:cs typeface="Times New Roman" panose="02020603050405020304" pitchFamily="18" charset="0"/>
              </a:rPr>
              <a:t>In order to efficiently perform vector searches, the system may employ indexing structures (e.g., KD-trees or Annoy) to organize the vectors of existing documents, making it faster to find nearest neighbors.</a:t>
            </a:r>
          </a:p>
        </p:txBody>
      </p:sp>
    </p:spTree>
    <p:extLst>
      <p:ext uri="{BB962C8B-B14F-4D97-AF65-F5344CB8AC3E}">
        <p14:creationId xmlns:p14="http://schemas.microsoft.com/office/powerpoint/2010/main" val="3797191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55775"/>
            <a:ext cx="8229600" cy="563562"/>
          </a:xfrm>
        </p:spPr>
        <p:txBody>
          <a:bodyPr/>
          <a:lstStyle/>
          <a:p>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How does semantic search work?</a:t>
            </a:r>
            <a:br>
              <a:rPr lang="en-US"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endParaRPr lang="en-IN"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457200" indent="-457200" algn="just">
              <a:buFont typeface="+mj-lt"/>
              <a:buAutoNum type="arabicPeriod" startAt="4"/>
            </a:pPr>
            <a:r>
              <a:rPr lang="en-US" sz="2000" b="1" i="1" dirty="0">
                <a:solidFill>
                  <a:srgbClr val="343741"/>
                </a:solidFill>
                <a:latin typeface="Times New Roman" panose="02020603050405020304" pitchFamily="18" charset="0"/>
                <a:cs typeface="Times New Roman" panose="02020603050405020304" pitchFamily="18" charset="0"/>
              </a:rPr>
              <a:t>Similarity Metric: </a:t>
            </a:r>
            <a:r>
              <a:rPr lang="en-US" sz="2000" dirty="0">
                <a:solidFill>
                  <a:srgbClr val="343741"/>
                </a:solidFill>
                <a:latin typeface="Times New Roman" panose="02020603050405020304" pitchFamily="18" charset="0"/>
                <a:cs typeface="Times New Roman" panose="02020603050405020304" pitchFamily="18" charset="0"/>
              </a:rPr>
              <a:t>When matching query vectors to document vectors, a similarity metric, such as cosine similarity or Euclidean distance, is typically used to quantify the similarity between vectors.</a:t>
            </a:r>
          </a:p>
          <a:p>
            <a:pPr marL="457200" indent="-457200" algn="just">
              <a:buFont typeface="+mj-lt"/>
              <a:buAutoNum type="arabicPeriod" startAt="4"/>
            </a:pPr>
            <a:r>
              <a:rPr lang="en-US" sz="2000" b="1" i="1" dirty="0">
                <a:solidFill>
                  <a:srgbClr val="343741"/>
                </a:solidFill>
                <a:latin typeface="Times New Roman" panose="02020603050405020304" pitchFamily="18" charset="0"/>
                <a:cs typeface="Times New Roman" panose="02020603050405020304" pitchFamily="18" charset="0"/>
              </a:rPr>
              <a:t>Threshold Selection: </a:t>
            </a:r>
            <a:r>
              <a:rPr lang="en-US" sz="2000" dirty="0">
                <a:solidFill>
                  <a:srgbClr val="343741"/>
                </a:solidFill>
                <a:latin typeface="Times New Roman" panose="02020603050405020304" pitchFamily="18" charset="0"/>
                <a:cs typeface="Times New Roman" panose="02020603050405020304" pitchFamily="18" charset="0"/>
              </a:rPr>
              <a:t>Depending on the search system, there may be a threshold set to determine which results are considered relevant. Documents or vectors that surpass a certain similarity threshold are returned as results.</a:t>
            </a:r>
          </a:p>
          <a:p>
            <a:pPr marL="457200" indent="-457200" algn="just">
              <a:buFont typeface="+mj-lt"/>
              <a:buAutoNum type="arabicPeriod" startAt="4"/>
            </a:pPr>
            <a:r>
              <a:rPr lang="en-US" sz="2000" b="1" i="1" dirty="0">
                <a:solidFill>
                  <a:srgbClr val="343741"/>
                </a:solidFill>
                <a:latin typeface="Times New Roman" panose="02020603050405020304" pitchFamily="18" charset="0"/>
                <a:cs typeface="Times New Roman" panose="02020603050405020304" pitchFamily="18" charset="0"/>
              </a:rPr>
              <a:t>Post-processing: </a:t>
            </a:r>
            <a:r>
              <a:rPr lang="en-US" sz="2000" dirty="0">
                <a:solidFill>
                  <a:srgbClr val="343741"/>
                </a:solidFill>
                <a:latin typeface="Times New Roman" panose="02020603050405020304" pitchFamily="18" charset="0"/>
                <a:cs typeface="Times New Roman" panose="02020603050405020304" pitchFamily="18" charset="0"/>
              </a:rPr>
              <a:t>After the k-nearest neighbors are found, the system may apply additional post-processing techniques, like reranking results based on other factors (e.g., recency or popularity), filtering out duplicates, or improving the presentation of results.</a:t>
            </a:r>
          </a:p>
          <a:p>
            <a:pPr marL="457200" indent="-457200" algn="just">
              <a:buFont typeface="+mj-lt"/>
              <a:buAutoNum type="arabicPeriod" startAt="4"/>
            </a:pPr>
            <a:r>
              <a:rPr lang="en-US" sz="2000" b="1" i="1" dirty="0">
                <a:solidFill>
                  <a:srgbClr val="343741"/>
                </a:solidFill>
                <a:latin typeface="Times New Roman" panose="02020603050405020304" pitchFamily="18" charset="0"/>
                <a:cs typeface="Times New Roman" panose="02020603050405020304" pitchFamily="18" charset="0"/>
              </a:rPr>
              <a:t>User Feedback Integration</a:t>
            </a:r>
            <a:r>
              <a:rPr lang="en-US" sz="2000" dirty="0">
                <a:solidFill>
                  <a:srgbClr val="343741"/>
                </a:solidFill>
                <a:latin typeface="Times New Roman" panose="02020603050405020304" pitchFamily="18" charset="0"/>
                <a:cs typeface="Times New Roman" panose="02020603050405020304" pitchFamily="18" charset="0"/>
              </a:rPr>
              <a:t>: In some systems, user interactions, such as clicks on search results, can be used to refine future search results. The system might employ machine learning techniques to adapt to user preferences and improve result relevance over time.</a:t>
            </a:r>
          </a:p>
          <a:p>
            <a:pPr marL="457200" indent="-457200" algn="just">
              <a:buFont typeface="+mj-lt"/>
              <a:buAutoNum type="arabicPeriod" startAt="4"/>
            </a:pPr>
            <a:endParaRPr lang="en-US" sz="2000" dirty="0">
              <a:solidFill>
                <a:srgbClr val="3437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486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How does semantic search work?</a:t>
            </a:r>
            <a:br>
              <a:rPr lang="en-US"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740787"/>
            <a:ext cx="8686800" cy="6117213"/>
          </a:xfrm>
        </p:spPr>
        <p:txBody>
          <a:bodyPr/>
          <a:lstStyle/>
          <a:p>
            <a:pPr algn="just"/>
            <a:r>
              <a:rPr lang="en-US" sz="2400" b="0" i="0" dirty="0">
                <a:solidFill>
                  <a:srgbClr val="343741"/>
                </a:solidFill>
                <a:effectLst/>
                <a:latin typeface="Times New Roman" panose="02020603050405020304" pitchFamily="18" charset="0"/>
                <a:cs typeface="Times New Roman" panose="02020603050405020304" pitchFamily="18" charset="0"/>
              </a:rPr>
              <a:t>Semantic search is powered by </a:t>
            </a:r>
            <a:r>
              <a:rPr lang="en-US" sz="2400" b="1" i="0" dirty="0">
                <a:solidFill>
                  <a:srgbClr val="FF0000"/>
                </a:solidFill>
                <a:effectLst/>
                <a:latin typeface="Times New Roman" panose="02020603050405020304" pitchFamily="18" charset="0"/>
                <a:cs typeface="Times New Roman" panose="02020603050405020304" pitchFamily="18" charset="0"/>
              </a:rPr>
              <a:t>vector search / embedding</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solidFill>
                  <a:srgbClr val="343741"/>
                </a:solidFill>
                <a:effectLst/>
                <a:latin typeface="Times New Roman" panose="02020603050405020304" pitchFamily="18" charset="0"/>
                <a:cs typeface="Times New Roman" panose="02020603050405020304" pitchFamily="18" charset="0"/>
              </a:rPr>
              <a:t>which enables semantic search to deliver and rank content based on context relevance and intent relevance.</a:t>
            </a:r>
          </a:p>
          <a:p>
            <a:pPr algn="just"/>
            <a:r>
              <a:rPr lang="en-US" sz="2400" dirty="0">
                <a:solidFill>
                  <a:srgbClr val="343741"/>
                </a:solidFill>
                <a:latin typeface="Times New Roman" panose="02020603050405020304" pitchFamily="18" charset="0"/>
                <a:cs typeface="Times New Roman" panose="02020603050405020304" pitchFamily="18" charset="0"/>
              </a:rPr>
              <a:t>Vector search is a technology that encodes information in a particular way. It takes details about searchable information and represents them as vectors. </a:t>
            </a:r>
          </a:p>
          <a:p>
            <a:pPr algn="just"/>
            <a:r>
              <a:rPr lang="en-US" sz="2400" dirty="0">
                <a:solidFill>
                  <a:srgbClr val="343741"/>
                </a:solidFill>
                <a:latin typeface="Times New Roman" panose="02020603050405020304" pitchFamily="18" charset="0"/>
                <a:cs typeface="Times New Roman" panose="02020603050405020304" pitchFamily="18" charset="0"/>
              </a:rPr>
              <a:t>Vectors are like points in multi-dimensional space, and they represent related terms or items. Each term or item has a specific position within this multi-dimensional space.</a:t>
            </a:r>
          </a:p>
          <a:p>
            <a:pPr algn="just"/>
            <a:r>
              <a:rPr lang="en-US" sz="2400" dirty="0">
                <a:solidFill>
                  <a:srgbClr val="343741"/>
                </a:solidFill>
                <a:latin typeface="Times New Roman" panose="02020603050405020304" pitchFamily="18" charset="0"/>
                <a:cs typeface="Times New Roman" panose="02020603050405020304" pitchFamily="18" charset="0"/>
              </a:rPr>
              <a:t>The key role of vector search is to compare these vectors to determine how similar they are to each other. By assessing the similarity of vectors, search engines can identify content that closely aligns with the user's context and intent. </a:t>
            </a:r>
          </a:p>
          <a:p>
            <a:pPr marL="0" indent="0" algn="just">
              <a:buNone/>
            </a:pPr>
            <a:r>
              <a:rPr lang="en-US" sz="2400" b="0" i="0" dirty="0">
                <a:solidFill>
                  <a:srgbClr val="343741"/>
                </a:solidFill>
                <a:effectLst/>
                <a:latin typeface="Times New Roman" panose="02020603050405020304" pitchFamily="18" charset="0"/>
                <a:cs typeface="Times New Roman" panose="02020603050405020304" pitchFamily="18" charset="0"/>
                <a:hlinkClick r:id="rId2"/>
              </a:rPr>
              <a:t>https://www.elastic.co/what-is/semantic-search</a:t>
            </a:r>
            <a:endParaRPr lang="en-US" sz="2400" b="0" i="0" dirty="0">
              <a:solidFill>
                <a:srgbClr val="343741"/>
              </a:solidFill>
              <a:effectLst/>
              <a:latin typeface="Times New Roman" panose="02020603050405020304" pitchFamily="18" charset="0"/>
              <a:cs typeface="Times New Roman" panose="02020603050405020304" pitchFamily="18" charset="0"/>
            </a:endParaRPr>
          </a:p>
          <a:p>
            <a:pPr marL="0" indent="0" algn="just">
              <a:buNone/>
            </a:pPr>
            <a:endParaRPr lang="en-US" sz="2400" b="0" i="0" dirty="0">
              <a:solidFill>
                <a:srgbClr val="343741"/>
              </a:solidFill>
              <a:effectLst/>
              <a:latin typeface="Times New Roman" panose="02020603050405020304" pitchFamily="18" charset="0"/>
              <a:cs typeface="Times New Roman" panose="02020603050405020304" pitchFamily="18" charset="0"/>
            </a:endParaRPr>
          </a:p>
          <a:p>
            <a:pPr marL="0" indent="0" algn="just">
              <a:buNone/>
            </a:pPr>
            <a:endParaRPr lang="en-US" sz="24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70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996"/>
            <a:ext cx="8229600" cy="563562"/>
          </a:xfrm>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How does semantic search work?</a:t>
            </a:r>
            <a:br>
              <a:rPr lang="en-US"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28600" y="541566"/>
            <a:ext cx="8686800" cy="6117213"/>
          </a:xfrm>
        </p:spPr>
        <p:txBody>
          <a:bodyPr/>
          <a:lstStyle/>
          <a:p>
            <a:pPr algn="just">
              <a:lnSpc>
                <a:spcPct val="150000"/>
              </a:lnSpc>
            </a:pPr>
            <a:r>
              <a:rPr lang="en-US" sz="2000" dirty="0">
                <a:solidFill>
                  <a:srgbClr val="343741"/>
                </a:solidFill>
                <a:latin typeface="Times New Roman" panose="02020603050405020304" pitchFamily="18" charset="0"/>
                <a:cs typeface="Times New Roman" panose="02020603050405020304" pitchFamily="18" charset="0"/>
              </a:rPr>
              <a:t>The search engine can deliver and rank search results based on </a:t>
            </a:r>
            <a:r>
              <a:rPr lang="en-US" sz="2000" b="1" i="1" dirty="0">
                <a:solidFill>
                  <a:srgbClr val="343741"/>
                </a:solidFill>
                <a:latin typeface="Times New Roman" panose="02020603050405020304" pitchFamily="18" charset="0"/>
                <a:cs typeface="Times New Roman" panose="02020603050405020304" pitchFamily="18" charset="0"/>
              </a:rPr>
              <a:t>two important factors</a:t>
            </a:r>
            <a:r>
              <a:rPr lang="en-US" sz="2000" dirty="0">
                <a:solidFill>
                  <a:srgbClr val="343741"/>
                </a:solidFill>
                <a:latin typeface="Times New Roman" panose="02020603050405020304" pitchFamily="18" charset="0"/>
                <a:cs typeface="Times New Roman" panose="02020603050405020304" pitchFamily="18" charset="0"/>
              </a:rPr>
              <a:t>: </a:t>
            </a:r>
            <a:r>
              <a:rPr lang="en-US" sz="2000" b="1" i="1" dirty="0">
                <a:solidFill>
                  <a:srgbClr val="343741"/>
                </a:solidFill>
                <a:latin typeface="Times New Roman" panose="02020603050405020304" pitchFamily="18" charset="0"/>
                <a:cs typeface="Times New Roman" panose="02020603050405020304" pitchFamily="18" charset="0"/>
              </a:rPr>
              <a:t>Context Relevance and Intent Relevance.</a:t>
            </a:r>
            <a:endParaRPr lang="en-US" sz="2400" b="1" i="1" dirty="0">
              <a:solidFill>
                <a:srgbClr val="343741"/>
              </a:solidFill>
              <a:latin typeface="Times New Roman" panose="02020603050405020304" pitchFamily="18" charset="0"/>
              <a:cs typeface="Times New Roman" panose="02020603050405020304" pitchFamily="18" charset="0"/>
            </a:endParaRPr>
          </a:p>
          <a:p>
            <a:pPr algn="just">
              <a:lnSpc>
                <a:spcPct val="150000"/>
              </a:lnSpc>
            </a:pPr>
            <a:r>
              <a:rPr lang="en-US" sz="1800" b="1" i="1" dirty="0">
                <a:solidFill>
                  <a:srgbClr val="343741"/>
                </a:solidFill>
                <a:latin typeface="Times New Roman" panose="02020603050405020304" pitchFamily="18" charset="0"/>
                <a:cs typeface="Times New Roman" panose="02020603050405020304" pitchFamily="18" charset="0"/>
              </a:rPr>
              <a:t>Context Relevance: </a:t>
            </a:r>
            <a:r>
              <a:rPr lang="en-US" sz="1800" dirty="0">
                <a:solidFill>
                  <a:srgbClr val="343741"/>
                </a:solidFill>
                <a:latin typeface="Times New Roman" panose="02020603050405020304" pitchFamily="18" charset="0"/>
                <a:cs typeface="Times New Roman" panose="02020603050405020304" pitchFamily="18" charset="0"/>
              </a:rPr>
              <a:t>Context relevance refers to how well the content in search results fits into the larger context of the user's query. It's about understanding the user's needs beyond the specific keywords they've typed. Here's a more detailed explanation:</a:t>
            </a:r>
          </a:p>
          <a:p>
            <a:pPr lvl="1" algn="just">
              <a:lnSpc>
                <a:spcPct val="150000"/>
              </a:lnSpc>
            </a:pPr>
            <a:r>
              <a:rPr lang="en-US" sz="1600" dirty="0">
                <a:solidFill>
                  <a:srgbClr val="343741"/>
                </a:solidFill>
                <a:latin typeface="Times New Roman" panose="02020603050405020304" pitchFamily="18" charset="0"/>
                <a:cs typeface="Times New Roman" panose="02020603050405020304" pitchFamily="18" charset="0"/>
              </a:rPr>
              <a:t>Imagine a user is searching for "Apple." Context relevance takes into account various factors:</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User's Location: If the user is in New York City, context relevance might mean showing results related to the Apple Store in Manhattan.</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User's Search History: If the user has been previously searching for tech-related topics, context relevance might lead to results related to Apple Inc. and its products.</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User's Recent Behavior: If the user has recently clicked on articles about the latest iPhone model, context relevance might prioritize results about Apple's latest product releases.</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In essence, context relevance considers the broader picture – the user's location, preferences, and recent interactions – to ensure the search results are more meaningful in the given context.</a:t>
            </a:r>
          </a:p>
          <a:p>
            <a:pPr algn="just">
              <a:lnSpc>
                <a:spcPct val="150000"/>
              </a:lnSpc>
            </a:pPr>
            <a:endParaRPr lang="en-US" sz="2400" b="1" i="1" dirty="0">
              <a:solidFill>
                <a:srgbClr val="34374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sz="24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24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996"/>
            <a:ext cx="8229600" cy="563562"/>
          </a:xfrm>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How does semantic search work?</a:t>
            </a:r>
            <a:br>
              <a:rPr lang="en-US"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28600" y="541566"/>
            <a:ext cx="8686800" cy="6117213"/>
          </a:xfrm>
        </p:spPr>
        <p:txBody>
          <a:bodyPr/>
          <a:lstStyle/>
          <a:p>
            <a:pPr algn="just">
              <a:lnSpc>
                <a:spcPct val="150000"/>
              </a:lnSpc>
            </a:pPr>
            <a:r>
              <a:rPr lang="en-US" sz="1800" b="1" i="1" dirty="0">
                <a:solidFill>
                  <a:srgbClr val="343741"/>
                </a:solidFill>
                <a:latin typeface="Times New Roman" panose="02020603050405020304" pitchFamily="18" charset="0"/>
                <a:cs typeface="Times New Roman" panose="02020603050405020304" pitchFamily="18" charset="0"/>
              </a:rPr>
              <a:t>Intent Relevance: </a:t>
            </a:r>
            <a:r>
              <a:rPr lang="en-US" sz="1800" dirty="0">
                <a:solidFill>
                  <a:srgbClr val="343741"/>
                </a:solidFill>
                <a:latin typeface="Times New Roman" panose="02020603050405020304" pitchFamily="18" charset="0"/>
                <a:cs typeface="Times New Roman" panose="02020603050405020304" pitchFamily="18" charset="0"/>
              </a:rPr>
              <a:t>Intent relevance is all about understanding and aligning with the specific purpose or intent behind the user's search. It ensures that the search results directly address what the user is trying to achieve. Here's a more detailed explanation:</a:t>
            </a:r>
          </a:p>
          <a:p>
            <a:pPr lvl="1" algn="just">
              <a:lnSpc>
                <a:spcPct val="150000"/>
              </a:lnSpc>
            </a:pPr>
            <a:r>
              <a:rPr lang="en-US" sz="1600" dirty="0">
                <a:solidFill>
                  <a:srgbClr val="343741"/>
                </a:solidFill>
                <a:latin typeface="Times New Roman" panose="02020603050405020304" pitchFamily="18" charset="0"/>
                <a:cs typeface="Times New Roman" panose="02020603050405020304" pitchFamily="18" charset="0"/>
              </a:rPr>
              <a:t>Consider a user searching for "Apple." Intent relevance aims to grasp what the user wants to do with that information. It could be:</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Purchase Intent: If the user is looking to buy an Apple product, intent relevance would prioritize showing links to online or local stores where Apple products are available.</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Research Intent: If the user wants to learn more about Apple's history and innovations, intent relevance would show articles, Wikipedia pages, and informative resources about Apple Inc.</a:t>
            </a:r>
          </a:p>
          <a:p>
            <a:pPr lvl="1" algn="just">
              <a:lnSpc>
                <a:spcPct val="150000"/>
              </a:lnSpc>
              <a:buFont typeface="Arial" panose="020B0604020202020204" pitchFamily="34" charset="0"/>
              <a:buChar char="•"/>
            </a:pPr>
            <a:r>
              <a:rPr lang="en-US" sz="1600" dirty="0">
                <a:solidFill>
                  <a:srgbClr val="343741"/>
                </a:solidFill>
                <a:latin typeface="Times New Roman" panose="02020603050405020304" pitchFamily="18" charset="0"/>
                <a:cs typeface="Times New Roman" panose="02020603050405020304" pitchFamily="18" charset="0"/>
              </a:rPr>
              <a:t>Technical Support Intent: If the user needs help with an Apple device or service, intent relevance might provide links to Apple's official support pages or forums.</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In this way, intent relevance ensures that the search results align with the specific goal or intention of the user's search. It helps deliver results that best serve the user's needs and objectives.</a:t>
            </a:r>
          </a:p>
        </p:txBody>
      </p:sp>
    </p:spTree>
    <p:extLst>
      <p:ext uri="{BB962C8B-B14F-4D97-AF65-F5344CB8AC3E}">
        <p14:creationId xmlns:p14="http://schemas.microsoft.com/office/powerpoint/2010/main" val="120475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65202"/>
            <a:ext cx="8229600" cy="563562"/>
          </a:xfrm>
        </p:spPr>
        <p:txBody>
          <a:bodyPr/>
          <a:lstStyle/>
          <a:p>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How does semantic search work?</a:t>
            </a:r>
            <a:br>
              <a:rPr lang="en-US"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endParaRPr lang="en-IN" dirty="0">
              <a:solidFill>
                <a:srgbClr val="0070C0"/>
              </a:solidFill>
            </a:endParaRPr>
          </a:p>
        </p:txBody>
      </p:sp>
      <p:pic>
        <p:nvPicPr>
          <p:cNvPr id="4" name="Picture 3">
            <a:extLst>
              <a:ext uri="{FF2B5EF4-FFF2-40B4-BE49-F238E27FC236}">
                <a16:creationId xmlns:a16="http://schemas.microsoft.com/office/drawing/2014/main" id="{ACEC1FA9-A263-B07C-AF56-91D800F362DB}"/>
              </a:ext>
            </a:extLst>
          </p:cNvPr>
          <p:cNvPicPr>
            <a:picLocks noChangeAspect="1"/>
          </p:cNvPicPr>
          <p:nvPr/>
        </p:nvPicPr>
        <p:blipFill>
          <a:blip r:embed="rId2"/>
          <a:stretch>
            <a:fillRect/>
          </a:stretch>
        </p:blipFill>
        <p:spPr>
          <a:xfrm>
            <a:off x="304800" y="990600"/>
            <a:ext cx="8534400" cy="5638800"/>
          </a:xfrm>
          <a:prstGeom prst="rect">
            <a:avLst/>
          </a:prstGeom>
        </p:spPr>
      </p:pic>
    </p:spTree>
    <p:extLst>
      <p:ext uri="{BB962C8B-B14F-4D97-AF65-F5344CB8AC3E}">
        <p14:creationId xmlns:p14="http://schemas.microsoft.com/office/powerpoint/2010/main" val="1963265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996"/>
            <a:ext cx="8229600" cy="563562"/>
          </a:xfrm>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Semantic search vs. keyword search</a:t>
            </a:r>
            <a:br>
              <a:rPr lang="en-US"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541566"/>
            <a:ext cx="8839200" cy="6117213"/>
          </a:xfrm>
        </p:spPr>
        <p:txBody>
          <a:bodyPr/>
          <a:lstStyle/>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The difference between semantic search and keyword search is that keyword search returns results that match words to words, words to synonyms, or words to similar words.</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Semantic search looks to match the meaning of the words in the query. In some cases, semantic search might not generate results with direct word matches, but it will match the user’s intent.</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Keyword search engines use query expansion or relaxation tools like synonyms or word omission. They also use natural language processing and understanding tools like typo tolerance, tokenization, and normalization. On the other hand, semantic search is able to return query results that match meaning through the use of vector search.</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Consider "chocolate milk." A semantic search engine will distinguish between “chocolate milk” and “milk chocolate.” Though the keywords in the query are the same, the order in which they are written affects the meaning. As humans, we understand that milk chocolate refers to a variety of chocolate, whereas chocolate milk is chocolate-flavored milk.</a:t>
            </a:r>
          </a:p>
        </p:txBody>
      </p:sp>
    </p:spTree>
    <p:extLst>
      <p:ext uri="{BB962C8B-B14F-4D97-AF65-F5344CB8AC3E}">
        <p14:creationId xmlns:p14="http://schemas.microsoft.com/office/powerpoint/2010/main" val="31791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1219200"/>
            <a:ext cx="8686800" cy="6117213"/>
          </a:xfrm>
        </p:spPr>
        <p:txBody>
          <a:bodyPr/>
          <a:lstStyle/>
          <a:p>
            <a:pPr algn="just">
              <a:lnSpc>
                <a:spcPct val="150000"/>
              </a:lnSpc>
            </a:pPr>
            <a:r>
              <a:rPr lang="en-IN" sz="2800" b="1" i="1" dirty="0">
                <a:latin typeface="Times New Roman" panose="02020603050405020304" pitchFamily="18" charset="0"/>
                <a:cs typeface="Times New Roman" panose="02020603050405020304" pitchFamily="18" charset="0"/>
              </a:rPr>
              <a:t>What is information extraction?</a:t>
            </a:r>
          </a:p>
          <a:p>
            <a:pPr lvl="1" algn="just">
              <a:lnSpc>
                <a:spcPct val="150000"/>
              </a:lnSpc>
            </a:pPr>
            <a:r>
              <a:rPr lang="en-US" sz="2400" dirty="0">
                <a:latin typeface="Times New Roman" panose="02020603050405020304" pitchFamily="18" charset="0"/>
                <a:cs typeface="Times New Roman" panose="02020603050405020304" pitchFamily="18" charset="0"/>
              </a:rPr>
              <a:t>Information Extraction is the </a:t>
            </a:r>
            <a:r>
              <a:rPr lang="en-US" sz="2400" b="1" i="1" dirty="0">
                <a:latin typeface="Times New Roman" panose="02020603050405020304" pitchFamily="18" charset="0"/>
                <a:cs typeface="Times New Roman" panose="02020603050405020304" pitchFamily="18" charset="0"/>
              </a:rPr>
              <a:t>process of parsing through unstructured data and extracting essential information into more editable and structured data formats.</a:t>
            </a:r>
          </a:p>
          <a:p>
            <a:pPr lvl="1" algn="just">
              <a:lnSpc>
                <a:spcPct val="150000"/>
              </a:lnSpc>
            </a:pPr>
            <a:r>
              <a:rPr lang="en-US" sz="2400" dirty="0">
                <a:latin typeface="Times New Roman" panose="02020603050405020304" pitchFamily="18" charset="0"/>
                <a:cs typeface="Times New Roman" panose="02020603050405020304" pitchFamily="18" charset="0"/>
              </a:rPr>
              <a:t>It is the task of automatically </a:t>
            </a:r>
            <a:r>
              <a:rPr lang="en-US" sz="2400" b="1" i="1" dirty="0">
                <a:latin typeface="Times New Roman" panose="02020603050405020304" pitchFamily="18" charset="0"/>
                <a:cs typeface="Times New Roman" panose="02020603050405020304" pitchFamily="18" charset="0"/>
              </a:rPr>
              <a:t>extracting structured information </a:t>
            </a:r>
            <a:r>
              <a:rPr lang="en-US" sz="2400" dirty="0">
                <a:latin typeface="Times New Roman" panose="02020603050405020304" pitchFamily="18" charset="0"/>
                <a:cs typeface="Times New Roman" panose="02020603050405020304" pitchFamily="18" charset="0"/>
              </a:rPr>
              <a:t>from unstructured and/or semi-structured machine-readable documents and other electronically represented sources. </a:t>
            </a:r>
          </a:p>
          <a:p>
            <a:pPr lvl="1"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8201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996"/>
            <a:ext cx="8229600" cy="563562"/>
          </a:xfrm>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Semantic search vs. keyword search</a:t>
            </a:r>
            <a:br>
              <a:rPr lang="en-US"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541566"/>
            <a:ext cx="8839200" cy="6117213"/>
          </a:xfrm>
        </p:spPr>
        <p:txBody>
          <a:bodyPr/>
          <a:lstStyle/>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Semantic search offers results based on the </a:t>
            </a:r>
            <a:r>
              <a:rPr lang="en-US" sz="1800" b="1" i="1" dirty="0">
                <a:solidFill>
                  <a:srgbClr val="343741"/>
                </a:solidFill>
                <a:latin typeface="Times New Roman" panose="02020603050405020304" pitchFamily="18" charset="0"/>
                <a:cs typeface="Times New Roman" panose="02020603050405020304" pitchFamily="18" charset="0"/>
              </a:rPr>
              <a:t>user’s geographical context, the user’s past search history, and user intent.</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Personalization uses the searcher’s previous searches and interactions to determine response relevance and rank. Semantic search can also </a:t>
            </a:r>
            <a:r>
              <a:rPr lang="en-US" sz="1800" dirty="0" err="1">
                <a:solidFill>
                  <a:srgbClr val="343741"/>
                </a:solidFill>
                <a:latin typeface="Times New Roman" panose="02020603050405020304" pitchFamily="18" charset="0"/>
                <a:cs typeface="Times New Roman" panose="02020603050405020304" pitchFamily="18" charset="0"/>
              </a:rPr>
              <a:t>rerank</a:t>
            </a:r>
            <a:r>
              <a:rPr lang="en-US" sz="1800" dirty="0">
                <a:solidFill>
                  <a:srgbClr val="343741"/>
                </a:solidFill>
                <a:latin typeface="Times New Roman" panose="02020603050405020304" pitchFamily="18" charset="0"/>
                <a:cs typeface="Times New Roman" panose="02020603050405020304" pitchFamily="18" charset="0"/>
              </a:rPr>
              <a:t> results based on how other users have interacted with the responses it has pulled. For example, when you type "restaurants" into your search engine, it will produce results that are in your area.</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With a better understanding of user intent, semantic search can respond to a query like "Creuset vs. Staub </a:t>
            </a:r>
            <a:r>
              <a:rPr lang="en-US" sz="1800" dirty="0" err="1">
                <a:solidFill>
                  <a:srgbClr val="343741"/>
                </a:solidFill>
                <a:latin typeface="Times New Roman" panose="02020603050405020304" pitchFamily="18" charset="0"/>
                <a:cs typeface="Times New Roman" panose="02020603050405020304" pitchFamily="18" charset="0"/>
              </a:rPr>
              <a:t>dutch</a:t>
            </a:r>
            <a:r>
              <a:rPr lang="en-US" sz="1800" dirty="0">
                <a:solidFill>
                  <a:srgbClr val="343741"/>
                </a:solidFill>
                <a:latin typeface="Times New Roman" panose="02020603050405020304" pitchFamily="18" charset="0"/>
                <a:cs typeface="Times New Roman" panose="02020603050405020304" pitchFamily="18" charset="0"/>
              </a:rPr>
              <a:t> ovens" with content that prioritizes product comparisons because that is the user’s intent. Semantic search will recognize the intent behind “best Staub deals” or "Creuset discounts" as intent to purchase and offer responses accordingly.</a:t>
            </a:r>
          </a:p>
          <a:p>
            <a:pPr algn="just">
              <a:lnSpc>
                <a:spcPct val="150000"/>
              </a:lnSpc>
            </a:pPr>
            <a:r>
              <a:rPr lang="en-US" sz="1800" dirty="0">
                <a:solidFill>
                  <a:srgbClr val="343741"/>
                </a:solidFill>
                <a:latin typeface="Times New Roman" panose="02020603050405020304" pitchFamily="18" charset="0"/>
                <a:cs typeface="Times New Roman" panose="02020603050405020304" pitchFamily="18" charset="0"/>
              </a:rPr>
              <a:t>Another example is </a:t>
            </a:r>
            <a:r>
              <a:rPr lang="en-US" sz="1800" b="1" i="1" dirty="0">
                <a:solidFill>
                  <a:srgbClr val="343741"/>
                </a:solidFill>
                <a:latin typeface="Times New Roman" panose="02020603050405020304" pitchFamily="18" charset="0"/>
                <a:cs typeface="Times New Roman" panose="02020603050405020304" pitchFamily="18" charset="0"/>
              </a:rPr>
              <a:t>predictive text. </a:t>
            </a:r>
            <a:r>
              <a:rPr lang="en-US" sz="1800" dirty="0">
                <a:solidFill>
                  <a:srgbClr val="343741"/>
                </a:solidFill>
                <a:latin typeface="Times New Roman" panose="02020603050405020304" pitchFamily="18" charset="0"/>
                <a:cs typeface="Times New Roman" panose="02020603050405020304" pitchFamily="18" charset="0"/>
              </a:rPr>
              <a:t>As you type a query into a search bar, it uses semantic search to complete your query and </a:t>
            </a:r>
            <a:r>
              <a:rPr lang="en-US" sz="1800" b="1" i="1" dirty="0">
                <a:solidFill>
                  <a:srgbClr val="343741"/>
                </a:solidFill>
                <a:latin typeface="Times New Roman" panose="02020603050405020304" pitchFamily="18" charset="0"/>
                <a:cs typeface="Times New Roman" panose="02020603050405020304" pitchFamily="18" charset="0"/>
              </a:rPr>
              <a:t>suggest relevant search </a:t>
            </a:r>
            <a:r>
              <a:rPr lang="en-US" sz="1800" dirty="0">
                <a:solidFill>
                  <a:srgbClr val="343741"/>
                </a:solidFill>
                <a:latin typeface="Times New Roman" panose="02020603050405020304" pitchFamily="18" charset="0"/>
                <a:cs typeface="Times New Roman" panose="02020603050405020304" pitchFamily="18" charset="0"/>
              </a:rPr>
              <a:t>terms based on context, common searches, and past search history.</a:t>
            </a:r>
          </a:p>
        </p:txBody>
      </p:sp>
    </p:spTree>
    <p:extLst>
      <p:ext uri="{BB962C8B-B14F-4D97-AF65-F5344CB8AC3E}">
        <p14:creationId xmlns:p14="http://schemas.microsoft.com/office/powerpoint/2010/main" val="3918189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pPr marL="0" indent="0">
              <a:buNone/>
            </a:pPr>
            <a:r>
              <a:rPr lang="en-IN" sz="3600" b="1" dirty="0">
                <a:latin typeface="Times New Roman" panose="02020603050405020304" pitchFamily="18" charset="0"/>
                <a:cs typeface="Times New Roman" panose="02020603050405020304" pitchFamily="18" charset="0"/>
              </a:rPr>
              <a:t>Benefits of semantic search</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nSpc>
                <a:spcPct val="150000"/>
              </a:lnSpc>
            </a:pPr>
            <a:r>
              <a:rPr lang="en-US" sz="2400" b="1" i="0" dirty="0">
                <a:solidFill>
                  <a:srgbClr val="343741"/>
                </a:solidFill>
                <a:effectLst/>
                <a:latin typeface="Times New Roman" panose="02020603050405020304" pitchFamily="18" charset="0"/>
                <a:cs typeface="Times New Roman" panose="02020603050405020304" pitchFamily="18" charset="0"/>
              </a:rPr>
              <a:t>Easier to use for customers</a:t>
            </a:r>
            <a:br>
              <a:rPr lang="en-US" sz="2400" b="0" i="0" dirty="0">
                <a:solidFill>
                  <a:srgbClr val="343741"/>
                </a:solidFill>
                <a:effectLst/>
                <a:latin typeface="Times New Roman" panose="02020603050405020304" pitchFamily="18" charset="0"/>
                <a:cs typeface="Times New Roman" panose="02020603050405020304" pitchFamily="18" charset="0"/>
              </a:rPr>
            </a:br>
            <a:r>
              <a:rPr lang="en-US" sz="2400" b="0" i="0" dirty="0">
                <a:solidFill>
                  <a:srgbClr val="343741"/>
                </a:solidFill>
                <a:effectLst/>
                <a:latin typeface="Times New Roman" panose="02020603050405020304" pitchFamily="18" charset="0"/>
                <a:cs typeface="Times New Roman" panose="02020603050405020304" pitchFamily="18" charset="0"/>
              </a:rPr>
              <a:t>Customers might not remember jargon, or recall specific product names. Semantic search enables customers to input vague search queries and get specific results. Customers can also search using a description to discover its name. For example, you can discover a song by searching for the lyrics that you know and find the title.</a:t>
            </a:r>
          </a:p>
          <a:p>
            <a:pPr algn="just">
              <a:lnSpc>
                <a:spcPct val="150000"/>
              </a:lnSpc>
            </a:pPr>
            <a:r>
              <a:rPr lang="en-US" sz="2400" b="0" i="0" dirty="0">
                <a:solidFill>
                  <a:srgbClr val="343741"/>
                </a:solidFill>
                <a:effectLst/>
                <a:latin typeface="Times New Roman" panose="02020603050405020304" pitchFamily="18" charset="0"/>
                <a:cs typeface="Times New Roman" panose="02020603050405020304" pitchFamily="18" charset="0"/>
              </a:rPr>
              <a:t>Because semantic search interprets meaning by considering intent and context, the experience on the customer side feels more like human interaction.</a:t>
            </a:r>
          </a:p>
          <a:p>
            <a:pPr marL="0" indent="0" algn="just">
              <a:lnSpc>
                <a:spcPct val="150000"/>
              </a:lnSpc>
              <a:buNone/>
            </a:pPr>
            <a:endParaRPr lang="en-US" sz="24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039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4400" b="1" dirty="0">
                <a:latin typeface="Times New Roman" panose="02020603050405020304" pitchFamily="18" charset="0"/>
                <a:cs typeface="Times New Roman" panose="02020603050405020304" pitchFamily="18" charset="0"/>
              </a:rPr>
              <a:t>Benefits of semantic search</a:t>
            </a:r>
            <a:endParaRPr lang="en-IN"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nSpc>
                <a:spcPct val="150000"/>
              </a:lnSpc>
            </a:pPr>
            <a:r>
              <a:rPr lang="en-US" sz="2400" b="1" i="0" dirty="0">
                <a:solidFill>
                  <a:srgbClr val="343741"/>
                </a:solidFill>
                <a:effectLst/>
                <a:latin typeface="Times New Roman" panose="02020603050405020304" pitchFamily="18" charset="0"/>
                <a:cs typeface="Times New Roman" panose="02020603050405020304" pitchFamily="18" charset="0"/>
              </a:rPr>
              <a:t>Concepts are more robust than keywords</a:t>
            </a:r>
            <a:br>
              <a:rPr lang="en-US" sz="2400" b="0" i="0" dirty="0">
                <a:solidFill>
                  <a:srgbClr val="343741"/>
                </a:solidFill>
                <a:effectLst/>
                <a:latin typeface="Times New Roman" panose="02020603050405020304" pitchFamily="18" charset="0"/>
                <a:cs typeface="Times New Roman" panose="02020603050405020304" pitchFamily="18" charset="0"/>
              </a:rPr>
            </a:br>
            <a:r>
              <a:rPr lang="en-US" sz="2400" b="0" i="0" dirty="0">
                <a:solidFill>
                  <a:srgbClr val="343741"/>
                </a:solidFill>
                <a:effectLst/>
                <a:latin typeface="Times New Roman" panose="02020603050405020304" pitchFamily="18" charset="0"/>
                <a:cs typeface="Times New Roman" panose="02020603050405020304" pitchFamily="18" charset="0"/>
              </a:rPr>
              <a:t>By matching concepts rather than keywords, semantic search produces more accurate results. Through dimensional embeddings, a vector represents a word as a concept. "Car" is no longer only matched to "car" or "cars," it is also matched to "driver," "insurance," "tires," "electric," "hybrid," and so on because those words are connected to the vector of "car."</a:t>
            </a:r>
          </a:p>
          <a:p>
            <a:pPr algn="just">
              <a:lnSpc>
                <a:spcPct val="150000"/>
              </a:lnSpc>
            </a:pPr>
            <a:r>
              <a:rPr lang="en-US" sz="2400" b="0" i="0" dirty="0">
                <a:solidFill>
                  <a:srgbClr val="343741"/>
                </a:solidFill>
                <a:effectLst/>
                <a:latin typeface="Times New Roman" panose="02020603050405020304" pitchFamily="18" charset="0"/>
                <a:cs typeface="Times New Roman" panose="02020603050405020304" pitchFamily="18" charset="0"/>
              </a:rPr>
              <a:t>So, semantic search that is vector search-powered expands on the concept of simply matching keywords represented by tokens.</a:t>
            </a:r>
          </a:p>
          <a:p>
            <a:pPr marL="0" indent="0" algn="just">
              <a:lnSpc>
                <a:spcPct val="150000"/>
              </a:lnSpc>
              <a:buNone/>
            </a:pPr>
            <a:endParaRPr lang="en-US" sz="24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7002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4400" b="1" dirty="0">
                <a:latin typeface="Times New Roman" panose="02020603050405020304" pitchFamily="18" charset="0"/>
                <a:cs typeface="Times New Roman" panose="02020603050405020304" pitchFamily="18" charset="0"/>
              </a:rPr>
              <a:t>Benefits of semantic search</a:t>
            </a:r>
            <a:endParaRPr lang="en-IN" dirty="0">
              <a:solidFill>
                <a:srgbClr val="0070C0"/>
              </a:solidFill>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nSpc>
                <a:spcPct val="150000"/>
              </a:lnSpc>
            </a:pPr>
            <a:r>
              <a:rPr lang="en-US" sz="2400" b="1" i="0" dirty="0">
                <a:effectLst/>
                <a:latin typeface="Times New Roman" panose="02020603050405020304" pitchFamily="18" charset="0"/>
                <a:cs typeface="Times New Roman" panose="02020603050405020304" pitchFamily="18" charset="0"/>
              </a:rPr>
              <a:t>Better for business</a:t>
            </a:r>
            <a:br>
              <a:rPr lang="en-US" sz="2400" dirty="0">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By understanding user intent, semantic search can boost sales and customer satisfaction. User intent can be informational, transactional, navigational, or commercial. Understanding intent allows a search engine to better meet customer needs. This improves the customer’s relationship with the brand, which is better for business.</a:t>
            </a:r>
            <a:endParaRPr lang="en-US"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870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Summarization</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763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b="1" dirty="0">
                <a:latin typeface="Times New Roman" panose="02020603050405020304" pitchFamily="18" charset="0"/>
                <a:cs typeface="Times New Roman" panose="02020603050405020304" pitchFamily="18" charset="0"/>
              </a:rPr>
              <a:t>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solidFill>
                  <a:srgbClr val="333333"/>
                </a:solidFill>
                <a:latin typeface="Times New Roman" panose="02020603050405020304" pitchFamily="18" charset="0"/>
                <a:cs typeface="Times New Roman" panose="02020603050405020304" pitchFamily="18" charset="0"/>
              </a:rPr>
              <a:t>Text summarization is the technique of creating a short, accurate, and fluent summary of a longer text document.</a:t>
            </a:r>
          </a:p>
          <a:p>
            <a:pPr algn="just">
              <a:lnSpc>
                <a:spcPct val="150000"/>
              </a:lnSpc>
            </a:pPr>
            <a:r>
              <a:rPr lang="en-US" sz="2400" dirty="0">
                <a:solidFill>
                  <a:srgbClr val="333333"/>
                </a:solidFill>
                <a:latin typeface="Times New Roman" panose="02020603050405020304" pitchFamily="18" charset="0"/>
                <a:cs typeface="Times New Roman" panose="02020603050405020304" pitchFamily="18" charset="0"/>
              </a:rPr>
              <a:t>Summarization attempts </a:t>
            </a:r>
            <a:r>
              <a:rPr lang="en-US" sz="2400" b="0" i="0" dirty="0">
                <a:solidFill>
                  <a:srgbClr val="333333"/>
                </a:solidFill>
                <a:effectLst/>
                <a:latin typeface="Times New Roman" panose="02020603050405020304" pitchFamily="18" charset="0"/>
                <a:cs typeface="Times New Roman" panose="02020603050405020304" pitchFamily="18" charset="0"/>
              </a:rPr>
              <a:t>to reduce a section of text to a smaller amount.</a:t>
            </a:r>
          </a:p>
          <a:p>
            <a:pPr algn="just">
              <a:lnSpc>
                <a:spcPct val="150000"/>
              </a:lnSpc>
            </a:pPr>
            <a:r>
              <a:rPr lang="en-US" sz="2400" b="0" i="0" dirty="0">
                <a:solidFill>
                  <a:srgbClr val="333333"/>
                </a:solidFill>
                <a:effectLst/>
                <a:latin typeface="Times New Roman" panose="02020603050405020304" pitchFamily="18" charset="0"/>
                <a:cs typeface="Times New Roman" panose="02020603050405020304" pitchFamily="18" charset="0"/>
              </a:rPr>
              <a:t>It aims to either remove redundant or irrelevant information, or to draw attention immediately to the most relevant part of a large document.</a:t>
            </a:r>
          </a:p>
          <a:p>
            <a:pPr algn="just">
              <a:lnSpc>
                <a:spcPct val="150000"/>
              </a:lnSpc>
            </a:pPr>
            <a:r>
              <a:rPr lang="en-US" sz="2400" b="0" i="0" dirty="0">
                <a:solidFill>
                  <a:srgbClr val="333333"/>
                </a:solidFill>
                <a:effectLst/>
                <a:latin typeface="Times New Roman" panose="02020603050405020304" pitchFamily="18" charset="0"/>
                <a:cs typeface="Times New Roman" panose="02020603050405020304" pitchFamily="18" charset="0"/>
              </a:rPr>
              <a:t>Summaries are useful for displaying in results lists.</a:t>
            </a:r>
          </a:p>
        </p:txBody>
      </p:sp>
    </p:spTree>
    <p:extLst>
      <p:ext uri="{BB962C8B-B14F-4D97-AF65-F5344CB8AC3E}">
        <p14:creationId xmlns:p14="http://schemas.microsoft.com/office/powerpoint/2010/main" val="429544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b="1" dirty="0">
                <a:latin typeface="Times New Roman" panose="02020603050405020304" pitchFamily="18" charset="0"/>
                <a:cs typeface="Times New Roman" panose="02020603050405020304" pitchFamily="18" charset="0"/>
              </a:rPr>
              <a:t>Ex of Summarization</a:t>
            </a:r>
            <a:endParaRPr lang="en-IN" b="1" dirty="0">
              <a:solidFill>
                <a:srgbClr val="0070C0"/>
              </a:solidFill>
            </a:endParaRPr>
          </a:p>
        </p:txBody>
      </p:sp>
      <p:pic>
        <p:nvPicPr>
          <p:cNvPr id="5" name="Content Placeholder 4">
            <a:extLst>
              <a:ext uri="{FF2B5EF4-FFF2-40B4-BE49-F238E27FC236}">
                <a16:creationId xmlns:a16="http://schemas.microsoft.com/office/drawing/2014/main" id="{24DB758F-2402-D2B1-0604-589781A83A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95" y="1219200"/>
            <a:ext cx="8751772" cy="4953000"/>
          </a:xfrm>
        </p:spPr>
      </p:pic>
    </p:spTree>
    <p:extLst>
      <p:ext uri="{BB962C8B-B14F-4D97-AF65-F5344CB8AC3E}">
        <p14:creationId xmlns:p14="http://schemas.microsoft.com/office/powerpoint/2010/main" val="1756566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55775"/>
            <a:ext cx="8229600" cy="563562"/>
          </a:xfrm>
        </p:spPr>
        <p:txBody>
          <a:bodyPr/>
          <a:lstStyle/>
          <a:p>
            <a:r>
              <a:rPr lang="en-IN" sz="4000" b="1" dirty="0">
                <a:latin typeface="Times New Roman" panose="02020603050405020304" pitchFamily="18" charset="0"/>
                <a:cs typeface="Times New Roman" panose="02020603050405020304" pitchFamily="18" charset="0"/>
              </a:rPr>
              <a:t>Why automatic text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609125"/>
            <a:ext cx="8839200" cy="6117213"/>
          </a:xfrm>
        </p:spPr>
        <p:txBody>
          <a:bodyPr/>
          <a:lstStyle/>
          <a:p>
            <a:pPr algn="just">
              <a:lnSpc>
                <a:spcPct val="150000"/>
              </a:lnSpc>
              <a:buFont typeface="+mj-lt"/>
              <a:buAutoNum type="arabicPeriod"/>
            </a:pPr>
            <a:r>
              <a:rPr lang="en-US" sz="2400" dirty="0">
                <a:solidFill>
                  <a:srgbClr val="333333"/>
                </a:solidFill>
                <a:latin typeface="Times New Roman" panose="02020603050405020304" pitchFamily="18" charset="0"/>
                <a:cs typeface="Times New Roman" panose="02020603050405020304" pitchFamily="18" charset="0"/>
              </a:rPr>
              <a:t>Summaries reduce reading time.</a:t>
            </a:r>
          </a:p>
          <a:p>
            <a:pPr algn="just">
              <a:lnSpc>
                <a:spcPct val="150000"/>
              </a:lnSpc>
              <a:buFont typeface="+mj-lt"/>
              <a:buAutoNum type="arabicPeriod"/>
            </a:pPr>
            <a:r>
              <a:rPr lang="en-US" sz="2400" dirty="0">
                <a:solidFill>
                  <a:srgbClr val="333333"/>
                </a:solidFill>
                <a:latin typeface="Times New Roman" panose="02020603050405020304" pitchFamily="18" charset="0"/>
                <a:cs typeface="Times New Roman" panose="02020603050405020304" pitchFamily="18" charset="0"/>
              </a:rPr>
              <a:t>When researching documents, summaries make the selection process easier.</a:t>
            </a:r>
          </a:p>
          <a:p>
            <a:pPr algn="just">
              <a:lnSpc>
                <a:spcPct val="150000"/>
              </a:lnSpc>
              <a:buFont typeface="+mj-lt"/>
              <a:buAutoNum type="arabicPeriod"/>
            </a:pPr>
            <a:r>
              <a:rPr lang="en-US" sz="2400" dirty="0">
                <a:solidFill>
                  <a:srgbClr val="333333"/>
                </a:solidFill>
                <a:latin typeface="Times New Roman" panose="02020603050405020304" pitchFamily="18" charset="0"/>
                <a:cs typeface="Times New Roman" panose="02020603050405020304" pitchFamily="18" charset="0"/>
              </a:rPr>
              <a:t>Automatic summarization improves the effectiveness of indexing.</a:t>
            </a:r>
          </a:p>
          <a:p>
            <a:pPr algn="just">
              <a:lnSpc>
                <a:spcPct val="150000"/>
              </a:lnSpc>
              <a:buFont typeface="+mj-lt"/>
              <a:buAutoNum type="arabicPeriod"/>
            </a:pPr>
            <a:r>
              <a:rPr lang="en-US" sz="2400" dirty="0" err="1">
                <a:solidFill>
                  <a:srgbClr val="333333"/>
                </a:solidFill>
                <a:latin typeface="Times New Roman" panose="02020603050405020304" pitchFamily="18" charset="0"/>
                <a:cs typeface="Times New Roman" panose="02020603050405020304" pitchFamily="18" charset="0"/>
              </a:rPr>
              <a:t>Automatice</a:t>
            </a:r>
            <a:r>
              <a:rPr lang="en-US" sz="2400" dirty="0">
                <a:solidFill>
                  <a:srgbClr val="333333"/>
                </a:solidFill>
                <a:latin typeface="Times New Roman" panose="02020603050405020304" pitchFamily="18" charset="0"/>
                <a:cs typeface="Times New Roman" panose="02020603050405020304" pitchFamily="18" charset="0"/>
              </a:rPr>
              <a:t> summarization algorithms are less biased than human summarization.</a:t>
            </a:r>
          </a:p>
          <a:p>
            <a:pPr algn="just">
              <a:lnSpc>
                <a:spcPct val="150000"/>
              </a:lnSpc>
              <a:buFont typeface="+mj-lt"/>
              <a:buAutoNum type="arabicPeriod"/>
            </a:pPr>
            <a:r>
              <a:rPr lang="en-US" sz="2400" dirty="0">
                <a:solidFill>
                  <a:srgbClr val="333333"/>
                </a:solidFill>
                <a:latin typeface="Times New Roman" panose="02020603050405020304" pitchFamily="18" charset="0"/>
                <a:cs typeface="Times New Roman" panose="02020603050405020304" pitchFamily="18" charset="0"/>
              </a:rPr>
              <a:t>Personalized summaries are useful in question-answering systems as they </a:t>
            </a:r>
            <a:r>
              <a:rPr lang="en-US" sz="2400" dirty="0" err="1">
                <a:solidFill>
                  <a:srgbClr val="333333"/>
                </a:solidFill>
                <a:latin typeface="Times New Roman" panose="02020603050405020304" pitchFamily="18" charset="0"/>
                <a:cs typeface="Times New Roman" panose="02020603050405020304" pitchFamily="18" charset="0"/>
              </a:rPr>
              <a:t>provied</a:t>
            </a:r>
            <a:r>
              <a:rPr lang="en-US" sz="2400" dirty="0">
                <a:solidFill>
                  <a:srgbClr val="333333"/>
                </a:solidFill>
                <a:latin typeface="Times New Roman" panose="02020603050405020304" pitchFamily="18" charset="0"/>
                <a:cs typeface="Times New Roman" panose="02020603050405020304" pitchFamily="18" charset="0"/>
              </a:rPr>
              <a:t> personalized information.</a:t>
            </a:r>
          </a:p>
          <a:p>
            <a:pPr algn="just">
              <a:lnSpc>
                <a:spcPct val="150000"/>
              </a:lnSpc>
              <a:buFont typeface="+mj-lt"/>
              <a:buAutoNum type="arabicPeriod"/>
            </a:pPr>
            <a:r>
              <a:rPr lang="en-US" sz="2400" dirty="0">
                <a:solidFill>
                  <a:srgbClr val="333333"/>
                </a:solidFill>
                <a:latin typeface="Times New Roman" panose="02020603050405020304" pitchFamily="18" charset="0"/>
                <a:cs typeface="Times New Roman" panose="02020603050405020304" pitchFamily="18" charset="0"/>
              </a:rPr>
              <a:t>Using automatic or semi-automatic summarization systems enables commercial abstract services to increase the number of text documents they are able to process.</a:t>
            </a:r>
          </a:p>
        </p:txBody>
      </p:sp>
    </p:spTree>
    <p:extLst>
      <p:ext uri="{BB962C8B-B14F-4D97-AF65-F5344CB8AC3E}">
        <p14:creationId xmlns:p14="http://schemas.microsoft.com/office/powerpoint/2010/main" val="768634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b="1" dirty="0">
                <a:latin typeface="Times New Roman" panose="02020603050405020304" pitchFamily="18" charset="0"/>
                <a:cs typeface="Times New Roman" panose="02020603050405020304" pitchFamily="18" charset="0"/>
              </a:rPr>
              <a:t>Types of Summarization</a:t>
            </a:r>
            <a:endParaRPr lang="en-IN" b="1" dirty="0">
              <a:solidFill>
                <a:srgbClr val="0070C0"/>
              </a:solidFill>
            </a:endParaRPr>
          </a:p>
        </p:txBody>
      </p:sp>
      <p:graphicFrame>
        <p:nvGraphicFramePr>
          <p:cNvPr id="4" name="Table 3">
            <a:extLst>
              <a:ext uri="{FF2B5EF4-FFF2-40B4-BE49-F238E27FC236}">
                <a16:creationId xmlns:a16="http://schemas.microsoft.com/office/drawing/2014/main" id="{6D1C88DB-2E2F-FB8C-89D4-A67034143E6E}"/>
              </a:ext>
            </a:extLst>
          </p:cNvPr>
          <p:cNvGraphicFramePr>
            <a:graphicFrameLocks noGrp="1"/>
          </p:cNvGraphicFramePr>
          <p:nvPr>
            <p:extLst>
              <p:ext uri="{D42A27DB-BD31-4B8C-83A1-F6EECF244321}">
                <p14:modId xmlns:p14="http://schemas.microsoft.com/office/powerpoint/2010/main" val="3359240934"/>
              </p:ext>
            </p:extLst>
          </p:nvPr>
        </p:nvGraphicFramePr>
        <p:xfrm>
          <a:off x="333866" y="762000"/>
          <a:ext cx="8476268" cy="5120640"/>
        </p:xfrm>
        <a:graphic>
          <a:graphicData uri="http://schemas.openxmlformats.org/drawingml/2006/table">
            <a:tbl>
              <a:tblPr firstRow="1" bandRow="1">
                <a:tableStyleId>{ED083AE6-46FA-4A59-8FB0-9F97EB10719F}</a:tableStyleId>
              </a:tblPr>
              <a:tblGrid>
                <a:gridCol w="2075468">
                  <a:extLst>
                    <a:ext uri="{9D8B030D-6E8A-4147-A177-3AD203B41FA5}">
                      <a16:colId xmlns:a16="http://schemas.microsoft.com/office/drawing/2014/main" val="1057965"/>
                    </a:ext>
                  </a:extLst>
                </a:gridCol>
                <a:gridCol w="6400800">
                  <a:extLst>
                    <a:ext uri="{9D8B030D-6E8A-4147-A177-3AD203B41FA5}">
                      <a16:colId xmlns:a16="http://schemas.microsoft.com/office/drawing/2014/main" val="3545059396"/>
                    </a:ext>
                  </a:extLst>
                </a:gridCol>
              </a:tblGrid>
              <a:tr h="457200">
                <a:tc>
                  <a:txBody>
                    <a:bodyPr/>
                    <a:lstStyle/>
                    <a:p>
                      <a:pPr algn="ctr"/>
                      <a:r>
                        <a:rPr lang="en-IN" sz="2400" b="1" i="0" kern="1200" dirty="0">
                          <a:solidFill>
                            <a:srgbClr val="333333"/>
                          </a:solidFill>
                          <a:effectLst/>
                          <a:latin typeface="Times New Roman" panose="02020603050405020304" pitchFamily="18" charset="0"/>
                          <a:ea typeface="+mn-ea"/>
                          <a:cs typeface="Times New Roman" panose="02020603050405020304" pitchFamily="18" charset="0"/>
                        </a:rPr>
                        <a:t>Summary</a:t>
                      </a:r>
                    </a:p>
                  </a:txBody>
                  <a:tcPr>
                    <a:solidFill>
                      <a:srgbClr val="FFC000"/>
                    </a:solidFill>
                  </a:tcPr>
                </a:tc>
                <a:tc>
                  <a:txBody>
                    <a:bodyPr/>
                    <a:lstStyle/>
                    <a:p>
                      <a:pPr algn="ctr"/>
                      <a:r>
                        <a:rPr lang="en-IN" sz="2400" b="1" i="0" kern="1200" dirty="0">
                          <a:solidFill>
                            <a:srgbClr val="333333"/>
                          </a:solidFill>
                          <a:effectLst/>
                          <a:latin typeface="Times New Roman" panose="02020603050405020304" pitchFamily="18" charset="0"/>
                          <a:ea typeface="+mn-ea"/>
                          <a:cs typeface="Times New Roman" panose="02020603050405020304" pitchFamily="18" charset="0"/>
                        </a:rPr>
                        <a:t>Description</a:t>
                      </a:r>
                    </a:p>
                  </a:txBody>
                  <a:tcPr>
                    <a:solidFill>
                      <a:srgbClr val="FFC000"/>
                    </a:solidFill>
                  </a:tcPr>
                </a:tc>
                <a:extLst>
                  <a:ext uri="{0D108BD9-81ED-4DB2-BD59-A6C34878D82A}">
                    <a16:rowId xmlns:a16="http://schemas.microsoft.com/office/drawing/2014/main" val="3145217300"/>
                  </a:ext>
                </a:extLst>
              </a:tr>
              <a:tr h="1123950">
                <a:tc>
                  <a:txBody>
                    <a:bodyPr/>
                    <a:lstStyle/>
                    <a:p>
                      <a:pPr algn="ctr"/>
                      <a:r>
                        <a:rPr lang="en-IN" sz="2400" b="0" i="0" kern="1200" dirty="0">
                          <a:solidFill>
                            <a:srgbClr val="333333"/>
                          </a:solidFill>
                          <a:effectLst/>
                          <a:latin typeface="Times New Roman" panose="02020603050405020304" pitchFamily="18" charset="0"/>
                          <a:ea typeface="+mn-ea"/>
                          <a:cs typeface="Times New Roman" panose="02020603050405020304" pitchFamily="18" charset="0"/>
                        </a:rPr>
                        <a:t>Conceptual summary</a:t>
                      </a:r>
                    </a:p>
                  </a:txBody>
                  <a:tcPr/>
                </a:tc>
                <a:tc>
                  <a:txBody>
                    <a:bodyPr/>
                    <a:lstStyle/>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Sentences that are typical of the document content, which can be from different parts of the document.</a:t>
                      </a:r>
                    </a:p>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Use this type of summary to give a general idea of what the document is about</a:t>
                      </a:r>
                      <a:endParaRPr lang="en-IN" sz="2400" b="0" i="0" kern="1200" dirty="0">
                        <a:solidFill>
                          <a:srgbClr val="333333"/>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77948734"/>
                  </a:ext>
                </a:extLst>
              </a:tr>
              <a:tr h="1123950">
                <a:tc>
                  <a:txBody>
                    <a:bodyPr/>
                    <a:lstStyle/>
                    <a:p>
                      <a:pPr algn="ctr"/>
                      <a:r>
                        <a:rPr lang="en-IN" sz="2400" b="0" i="0" kern="1200" dirty="0">
                          <a:solidFill>
                            <a:srgbClr val="333333"/>
                          </a:solidFill>
                          <a:effectLst/>
                          <a:latin typeface="Times New Roman" panose="02020603050405020304" pitchFamily="18" charset="0"/>
                          <a:ea typeface="+mn-ea"/>
                          <a:cs typeface="Times New Roman" panose="02020603050405020304" pitchFamily="18" charset="0"/>
                        </a:rPr>
                        <a:t>Contextual summary</a:t>
                      </a:r>
                    </a:p>
                  </a:txBody>
                  <a:tcPr/>
                </a:tc>
                <a:tc>
                  <a:txBody>
                    <a:bodyPr/>
                    <a:lstStyle/>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A conceptual summary, biased to include sentences that are particularly </a:t>
                      </a:r>
                      <a:r>
                        <a:rPr lang="en-US" sz="2400" b="1" i="1" kern="1200" dirty="0">
                          <a:solidFill>
                            <a:srgbClr val="333333"/>
                          </a:solidFill>
                          <a:effectLst/>
                          <a:latin typeface="Times New Roman" panose="02020603050405020304" pitchFamily="18" charset="0"/>
                          <a:ea typeface="+mn-ea"/>
                          <a:cs typeface="Times New Roman" panose="02020603050405020304" pitchFamily="18" charset="0"/>
                        </a:rPr>
                        <a:t>relevant to the query terms.</a:t>
                      </a:r>
                    </a:p>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Use this type of summary to show the sections of the document that are most relevant to the query</a:t>
                      </a:r>
                      <a:endParaRPr lang="en-IN" sz="2400" b="0" i="0" kern="1200" dirty="0">
                        <a:solidFill>
                          <a:srgbClr val="333333"/>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576271394"/>
                  </a:ext>
                </a:extLst>
              </a:tr>
              <a:tr h="1123950">
                <a:tc>
                  <a:txBody>
                    <a:bodyPr/>
                    <a:lstStyle/>
                    <a:p>
                      <a:pPr algn="ctr"/>
                      <a:r>
                        <a:rPr lang="en-IN" sz="2400" b="0" i="0" kern="1200" dirty="0">
                          <a:solidFill>
                            <a:srgbClr val="333333"/>
                          </a:solidFill>
                          <a:effectLst/>
                          <a:latin typeface="Times New Roman" panose="02020603050405020304" pitchFamily="18" charset="0"/>
                          <a:ea typeface="+mn-ea"/>
                          <a:cs typeface="Times New Roman" panose="02020603050405020304" pitchFamily="18" charset="0"/>
                        </a:rPr>
                        <a:t>Quick summary</a:t>
                      </a:r>
                    </a:p>
                  </a:txBody>
                  <a:tcPr/>
                </a:tc>
                <a:tc>
                  <a:txBody>
                    <a:bodyPr/>
                    <a:lstStyle/>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The first few sentences of the document.</a:t>
                      </a:r>
                    </a:p>
                    <a:p>
                      <a:pPr algn="just"/>
                      <a:r>
                        <a:rPr lang="en-US" sz="2400" b="0" i="0" kern="1200" dirty="0">
                          <a:solidFill>
                            <a:srgbClr val="333333"/>
                          </a:solidFill>
                          <a:effectLst/>
                          <a:latin typeface="Times New Roman" panose="02020603050405020304" pitchFamily="18" charset="0"/>
                          <a:ea typeface="+mn-ea"/>
                          <a:cs typeface="Times New Roman" panose="02020603050405020304" pitchFamily="18" charset="0"/>
                        </a:rPr>
                        <a:t>Use this type of summary to give a brief introduction to the document</a:t>
                      </a:r>
                    </a:p>
                  </a:txBody>
                  <a:tcPr/>
                </a:tc>
                <a:extLst>
                  <a:ext uri="{0D108BD9-81ED-4DB2-BD59-A6C34878D82A}">
                    <a16:rowId xmlns:a16="http://schemas.microsoft.com/office/drawing/2014/main" val="3085325065"/>
                  </a:ext>
                </a:extLst>
              </a:tr>
            </a:tbl>
          </a:graphicData>
        </a:graphic>
      </p:graphicFrame>
    </p:spTree>
    <p:extLst>
      <p:ext uri="{BB962C8B-B14F-4D97-AF65-F5344CB8AC3E}">
        <p14:creationId xmlns:p14="http://schemas.microsoft.com/office/powerpoint/2010/main" val="1187600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7306"/>
            <a:ext cx="8229600" cy="563562"/>
          </a:xfrm>
        </p:spPr>
        <p:txBody>
          <a:bodyPr/>
          <a:lstStyle/>
          <a:p>
            <a:pPr marL="0" indent="0">
              <a:buNone/>
            </a:pPr>
            <a:r>
              <a:rPr lang="en-IN" b="1" dirty="0">
                <a:latin typeface="Times New Roman" panose="02020603050405020304" pitchFamily="18" charset="0"/>
                <a:cs typeface="Times New Roman" panose="02020603050405020304" pitchFamily="18" charset="0"/>
              </a:rPr>
              <a:t>Text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563178"/>
            <a:ext cx="8686800" cy="6117213"/>
          </a:xfrm>
        </p:spPr>
        <p:txBody>
          <a:bodyPr/>
          <a:lstStyle/>
          <a:p>
            <a:pPr algn="just" fontAlgn="base">
              <a:lnSpc>
                <a:spcPct val="150000"/>
              </a:lnSpc>
            </a:pPr>
            <a:r>
              <a:rPr lang="en-US" sz="1800" dirty="0">
                <a:solidFill>
                  <a:srgbClr val="333333"/>
                </a:solidFill>
                <a:latin typeface="Times New Roman" panose="02020603050405020304" pitchFamily="18" charset="0"/>
                <a:cs typeface="Times New Roman" panose="02020603050405020304" pitchFamily="18" charset="0"/>
              </a:rPr>
              <a:t>In this approach we build algorithms or programs which will reduce the text size and create a summary of our text data.</a:t>
            </a:r>
          </a:p>
          <a:p>
            <a:pPr algn="just" fontAlgn="base">
              <a:lnSpc>
                <a:spcPct val="150000"/>
              </a:lnSpc>
            </a:pPr>
            <a:r>
              <a:rPr lang="en-US" sz="1800" dirty="0">
                <a:solidFill>
                  <a:srgbClr val="333333"/>
                </a:solidFill>
                <a:latin typeface="Times New Roman" panose="02020603050405020304" pitchFamily="18" charset="0"/>
                <a:cs typeface="Times New Roman" panose="02020603050405020304" pitchFamily="18" charset="0"/>
              </a:rPr>
              <a:t>This is called automatic text summarization in machine learning.</a:t>
            </a:r>
            <a:br>
              <a:rPr lang="en-US" sz="1800" dirty="0">
                <a:solidFill>
                  <a:srgbClr val="333333"/>
                </a:solidFill>
                <a:latin typeface="Times New Roman" panose="02020603050405020304" pitchFamily="18" charset="0"/>
                <a:cs typeface="Times New Roman" panose="02020603050405020304" pitchFamily="18" charset="0"/>
              </a:rPr>
            </a:br>
            <a:r>
              <a:rPr lang="en-US" sz="1800" dirty="0">
                <a:solidFill>
                  <a:srgbClr val="333333"/>
                </a:solidFill>
                <a:latin typeface="Times New Roman" panose="02020603050405020304" pitchFamily="18" charset="0"/>
                <a:cs typeface="Times New Roman" panose="02020603050405020304" pitchFamily="18" charset="0"/>
              </a:rPr>
              <a:t>Text summarization is the process of creating shorter text without removing the semantic structure of text.</a:t>
            </a:r>
          </a:p>
          <a:p>
            <a:br>
              <a:rPr lang="en-US" sz="1100" dirty="0"/>
            </a:br>
            <a:endParaRPr lang="en-US" sz="1800" b="0" i="0" dirty="0">
              <a:solidFill>
                <a:srgbClr val="333333"/>
              </a:solidFill>
              <a:effectLst/>
              <a:latin typeface="Times New Roman" panose="02020603050405020304" pitchFamily="18" charset="0"/>
              <a:cs typeface="Times New Roman" panose="02020603050405020304" pitchFamily="18" charset="0"/>
            </a:endParaRPr>
          </a:p>
        </p:txBody>
      </p:sp>
      <p:pic>
        <p:nvPicPr>
          <p:cNvPr id="3074" name="Picture 2" descr="image">
            <a:extLst>
              <a:ext uri="{FF2B5EF4-FFF2-40B4-BE49-F238E27FC236}">
                <a16:creationId xmlns:a16="http://schemas.microsoft.com/office/drawing/2014/main" id="{5E0B91C0-BA02-516C-100B-D381DF03B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3026228"/>
            <a:ext cx="87820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7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5924"/>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Information Extraction</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64587"/>
            <a:ext cx="8686800" cy="6117213"/>
          </a:xfrm>
        </p:spPr>
        <p:txBody>
          <a:bodyPr/>
          <a:lstStyle/>
          <a:p>
            <a:pPr algn="just">
              <a:lnSpc>
                <a:spcPct val="150000"/>
              </a:lnSpc>
            </a:pPr>
            <a:r>
              <a:rPr lang="en-IN" sz="2800" b="1" i="1" dirty="0">
                <a:latin typeface="Times New Roman" panose="02020603050405020304" pitchFamily="18" charset="0"/>
                <a:cs typeface="Times New Roman" panose="02020603050405020304" pitchFamily="18" charset="0"/>
              </a:rPr>
              <a:t>What is information extraction?</a:t>
            </a:r>
          </a:p>
          <a:p>
            <a:pPr lvl="1" algn="just">
              <a:lnSpc>
                <a:spcPct val="150000"/>
              </a:lnSpc>
            </a:pPr>
            <a:r>
              <a:rPr lang="en-US" sz="2000" dirty="0">
                <a:latin typeface="Times New Roman" panose="02020603050405020304" pitchFamily="18" charset="0"/>
                <a:cs typeface="Times New Roman" panose="02020603050405020304" pitchFamily="18" charset="0"/>
              </a:rPr>
              <a:t>IE involves identifying specific pieces of information, often referred to as </a:t>
            </a:r>
            <a:r>
              <a:rPr lang="en-US" sz="2000" b="1" i="1" dirty="0">
                <a:latin typeface="Times New Roman" panose="02020603050405020304" pitchFamily="18" charset="0"/>
                <a:cs typeface="Times New Roman" panose="02020603050405020304" pitchFamily="18" charset="0"/>
              </a:rPr>
              <a:t>"facts" or "entities," </a:t>
            </a:r>
            <a:r>
              <a:rPr lang="en-US" sz="2000" dirty="0">
                <a:latin typeface="Times New Roman" panose="02020603050405020304" pitchFamily="18" charset="0"/>
                <a:cs typeface="Times New Roman" panose="02020603050405020304" pitchFamily="18" charset="0"/>
              </a:rPr>
              <a:t>within a document or a corpus of text. These facts are typically predefined and could include entities like names of people, organizations, locations, dates, numerical values, or specific events.</a:t>
            </a:r>
          </a:p>
          <a:p>
            <a:pPr lvl="1" algn="just">
              <a:lnSpc>
                <a:spcPct val="150000"/>
              </a:lnSpc>
            </a:pPr>
            <a:r>
              <a:rPr lang="en-US" sz="2000" b="1" i="1" dirty="0">
                <a:latin typeface="Times New Roman" panose="02020603050405020304" pitchFamily="18" charset="0"/>
                <a:cs typeface="Times New Roman" panose="02020603050405020304" pitchFamily="18" charset="0"/>
              </a:rPr>
              <a:t>Named Entity Recognition (NER) and relation extraction</a:t>
            </a:r>
            <a:r>
              <a:rPr lang="en-US" sz="2000" dirty="0">
                <a:latin typeface="Times New Roman" panose="02020603050405020304" pitchFamily="18" charset="0"/>
                <a:cs typeface="Times New Roman" panose="02020603050405020304" pitchFamily="18" charset="0"/>
              </a:rPr>
              <a:t> are common techniques used in IE. NER identifies and classifies entities in the text, while relation extraction discovers relationships between these entities.</a:t>
            </a:r>
          </a:p>
          <a:p>
            <a:pPr lvl="1" algn="just">
              <a:lnSpc>
                <a:spcPct val="150000"/>
              </a:lnSpc>
            </a:pPr>
            <a:r>
              <a:rPr lang="en-US" sz="2000" b="1" dirty="0">
                <a:latin typeface="Times New Roman" panose="02020603050405020304" pitchFamily="18" charset="0"/>
                <a:cs typeface="Times New Roman" panose="02020603050405020304" pitchFamily="18" charset="0"/>
              </a:rPr>
              <a:t>Use Cases: </a:t>
            </a:r>
            <a:r>
              <a:rPr lang="en-US" sz="2000" dirty="0">
                <a:latin typeface="Times New Roman" panose="02020603050405020304" pitchFamily="18" charset="0"/>
                <a:cs typeface="Times New Roman" panose="02020603050405020304" pitchFamily="18" charset="0"/>
              </a:rPr>
              <a:t>IE is commonly used in applications such as extracting structured data from news articles, financial reports, academic papers, or biomedical literature. It's used to populate databases or knowledge graphs with structured information.</a:t>
            </a:r>
            <a:endParaRPr lang="en-IN" sz="2000" dirty="0">
              <a:latin typeface="Times New Roman" panose="02020603050405020304" pitchFamily="18" charset="0"/>
              <a:cs typeface="Times New Roman" panose="02020603050405020304" pitchFamily="18" charset="0"/>
            </a:endParaRPr>
          </a:p>
          <a:p>
            <a:pPr lvl="1"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590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242430"/>
            <a:ext cx="8839200" cy="563562"/>
          </a:xfrm>
        </p:spPr>
        <p:txBody>
          <a:bodyPr/>
          <a:lstStyle/>
          <a:p>
            <a:r>
              <a:rPr lang="en-US" sz="4000" b="1" dirty="0">
                <a:latin typeface="Times New Roman" panose="02020603050405020304" pitchFamily="18" charset="0"/>
                <a:cs typeface="Times New Roman" panose="02020603050405020304" pitchFamily="18" charset="0"/>
              </a:rPr>
              <a:t>How does this text summarizer work?</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sz="2400" b="0" i="0" dirty="0">
                <a:solidFill>
                  <a:srgbClr val="333333"/>
                </a:solidFill>
                <a:effectLst/>
                <a:latin typeface="Times New Roman" panose="02020603050405020304" pitchFamily="18" charset="0"/>
                <a:cs typeface="Times New Roman" panose="02020603050405020304" pitchFamily="18" charset="0"/>
              </a:rPr>
              <a:t>Trained by machine learning, text summarizer uses the concept of abstractive summarization to summarize a book, an article, or a research paper. </a:t>
            </a:r>
          </a:p>
          <a:p>
            <a:pPr algn="just">
              <a:lnSpc>
                <a:spcPct val="150000"/>
              </a:lnSpc>
            </a:pPr>
            <a:r>
              <a:rPr lang="en-US" sz="2400" b="0" i="0" dirty="0">
                <a:solidFill>
                  <a:srgbClr val="333333"/>
                </a:solidFill>
                <a:effectLst/>
                <a:latin typeface="Times New Roman" panose="02020603050405020304" pitchFamily="18" charset="0"/>
                <a:cs typeface="Times New Roman" panose="02020603050405020304" pitchFamily="18" charset="0"/>
              </a:rPr>
              <a:t>This summarize tool uses </a:t>
            </a:r>
            <a:r>
              <a:rPr lang="en-US" sz="2400" b="0" i="0" dirty="0">
                <a:effectLst/>
                <a:latin typeface="Times New Roman" panose="02020603050405020304" pitchFamily="18" charset="0"/>
                <a:cs typeface="Times New Roman" panose="02020603050405020304" pitchFamily="18" charset="0"/>
              </a:rPr>
              <a:t>NLP</a:t>
            </a:r>
            <a:r>
              <a:rPr lang="en-US" sz="2400" b="0" i="0" dirty="0">
                <a:solidFill>
                  <a:srgbClr val="333333"/>
                </a:solidFill>
                <a:effectLst/>
                <a:latin typeface="Times New Roman" panose="02020603050405020304" pitchFamily="18" charset="0"/>
                <a:cs typeface="Times New Roman" panose="02020603050405020304" pitchFamily="18" charset="0"/>
              </a:rPr>
              <a:t> to create novel sentences and generates a summary in which the main idea remains intact.</a:t>
            </a:r>
          </a:p>
          <a:p>
            <a:pPr algn="just">
              <a:lnSpc>
                <a:spcPct val="150000"/>
              </a:lnSpc>
            </a:pPr>
            <a:r>
              <a:rPr lang="en-US" sz="2400" b="0" i="0" dirty="0">
                <a:solidFill>
                  <a:srgbClr val="333333"/>
                </a:solidFill>
                <a:effectLst/>
                <a:latin typeface="Times New Roman" panose="02020603050405020304" pitchFamily="18" charset="0"/>
                <a:cs typeface="Times New Roman" panose="02020603050405020304" pitchFamily="18" charset="0"/>
              </a:rPr>
              <a:t>It is an advanced-level tool that uses AI for its work. Therefore, the summary produced by this article summarizer tool appears to be flawless and inflow</a:t>
            </a:r>
            <a:r>
              <a:rPr lang="en-US" sz="1400" b="0" i="0" dirty="0">
                <a:solidFill>
                  <a:srgbClr val="333333"/>
                </a:solidFill>
                <a:effectLst/>
                <a:latin typeface="Poppins" panose="00000500000000000000" pitchFamily="2" charset="0"/>
              </a:rPr>
              <a:t>.</a:t>
            </a:r>
          </a:p>
        </p:txBody>
      </p:sp>
    </p:spTree>
    <p:extLst>
      <p:ext uri="{BB962C8B-B14F-4D97-AF65-F5344CB8AC3E}">
        <p14:creationId xmlns:p14="http://schemas.microsoft.com/office/powerpoint/2010/main" val="4006869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242430"/>
            <a:ext cx="8839200" cy="563562"/>
          </a:xfrm>
        </p:spPr>
        <p:txBody>
          <a:bodyPr/>
          <a:lstStyle/>
          <a:p>
            <a:r>
              <a:rPr lang="en-US" sz="4000" b="1" dirty="0">
                <a:latin typeface="Times New Roman" panose="02020603050405020304" pitchFamily="18" charset="0"/>
                <a:cs typeface="Times New Roman" panose="02020603050405020304" pitchFamily="18" charset="0"/>
              </a:rPr>
              <a:t>Demo - Text summarizer</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buNone/>
            </a:pPr>
            <a:r>
              <a:rPr lang="en-US" sz="1400" b="0" i="0" dirty="0">
                <a:solidFill>
                  <a:srgbClr val="333333"/>
                </a:solidFill>
                <a:effectLst/>
                <a:latin typeface="Poppins" panose="00000500000000000000" pitchFamily="2" charset="0"/>
                <a:hlinkClick r:id="rId2"/>
              </a:rPr>
              <a:t>https://colab.research.google.com/drive/1owXJLMJW1ZKbcthCqy5DKMwiTWQtrMW0?usp=sharing</a:t>
            </a:r>
            <a:endParaRPr lang="en-US" sz="1400" b="0" i="0" dirty="0">
              <a:solidFill>
                <a:srgbClr val="333333"/>
              </a:solidFill>
              <a:effectLst/>
              <a:latin typeface="Poppins" panose="00000500000000000000" pitchFamily="2" charset="0"/>
            </a:endParaRPr>
          </a:p>
          <a:p>
            <a:pPr marL="0" indent="0" algn="just">
              <a:buNone/>
            </a:pPr>
            <a:endParaRPr lang="en-US" sz="1400" b="0" i="0" dirty="0">
              <a:solidFill>
                <a:srgbClr val="333333"/>
              </a:solidFill>
              <a:effectLst/>
              <a:latin typeface="Poppins" panose="00000500000000000000" pitchFamily="2" charset="0"/>
            </a:endParaRPr>
          </a:p>
        </p:txBody>
      </p:sp>
    </p:spTree>
    <p:extLst>
      <p:ext uri="{BB962C8B-B14F-4D97-AF65-F5344CB8AC3E}">
        <p14:creationId xmlns:p14="http://schemas.microsoft.com/office/powerpoint/2010/main" val="4205113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US" b="1" dirty="0">
                <a:latin typeface="Times New Roman" panose="02020603050405020304" pitchFamily="18" charset="0"/>
                <a:cs typeface="Times New Roman" panose="02020603050405020304" pitchFamily="18" charset="0"/>
              </a:rPr>
              <a:t>Extractive Vs Abstractive, Summarization</a:t>
            </a:r>
            <a:br>
              <a:rPr lang="en-US" sz="4400" dirty="0">
                <a:solidFill>
                  <a:schemeClr val="tx1"/>
                </a:solidFill>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8495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839200" cy="563562"/>
          </a:xfrm>
        </p:spPr>
        <p:txBody>
          <a:bodyPr/>
          <a:lstStyle/>
          <a:p>
            <a:r>
              <a:rPr lang="en-IN" sz="4000" b="1" dirty="0">
                <a:latin typeface="Times New Roman" panose="02020603050405020304" pitchFamily="18" charset="0"/>
                <a:cs typeface="Times New Roman" panose="02020603050405020304" pitchFamily="18" charset="0"/>
              </a:rPr>
              <a:t>Auto summarization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Auto summarization is the process of generating a concise and coherent summary of a longer document or set of documents automatically. </a:t>
            </a:r>
          </a:p>
          <a:p>
            <a:pPr algn="just">
              <a:lnSpc>
                <a:spcPct val="150000"/>
              </a:lnSpc>
            </a:pPr>
            <a:r>
              <a:rPr lang="en-US" sz="2400" dirty="0">
                <a:latin typeface="Times New Roman" panose="02020603050405020304" pitchFamily="18" charset="0"/>
                <a:cs typeface="Times New Roman" panose="02020603050405020304" pitchFamily="18" charset="0"/>
              </a:rPr>
              <a:t>There are several approaches to auto summarization, including</a:t>
            </a:r>
          </a:p>
          <a:p>
            <a:pPr lvl="1" algn="just">
              <a:lnSpc>
                <a:spcPct val="150000"/>
              </a:lnSpc>
            </a:pPr>
            <a:r>
              <a:rPr lang="en-IN" sz="2400" dirty="0">
                <a:latin typeface="Times New Roman" panose="02020603050405020304" pitchFamily="18" charset="0"/>
                <a:cs typeface="Times New Roman" panose="02020603050405020304" pitchFamily="18" charset="0"/>
              </a:rPr>
              <a:t>Extractive Summarization</a:t>
            </a:r>
            <a:endParaRPr lang="en-US" sz="2400" dirty="0">
              <a:latin typeface="Times New Roman" panose="02020603050405020304" pitchFamily="18" charset="0"/>
              <a:cs typeface="Times New Roman" panose="02020603050405020304" pitchFamily="18" charset="0"/>
            </a:endParaRPr>
          </a:p>
          <a:p>
            <a:pPr lvl="1" algn="just">
              <a:lnSpc>
                <a:spcPct val="150000"/>
              </a:lnSpc>
            </a:pPr>
            <a:r>
              <a:rPr lang="en-IN" sz="2400" dirty="0">
                <a:latin typeface="Times New Roman" panose="02020603050405020304" pitchFamily="18" charset="0"/>
                <a:cs typeface="Times New Roman" panose="02020603050405020304" pitchFamily="18" charset="0"/>
              </a:rPr>
              <a:t>Abstractive Summarization: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975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pPr marL="0" indent="0">
              <a:buNone/>
            </a:pPr>
            <a:r>
              <a:rPr lang="en-IN" sz="4000" b="1" dirty="0">
                <a:latin typeface="Times New Roman" panose="02020603050405020304" pitchFamily="18" charset="0"/>
                <a:cs typeface="Times New Roman" panose="02020603050405020304" pitchFamily="18" charset="0"/>
              </a:rPr>
              <a:t>Approaches in auto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0" indent="0" algn="just">
              <a:buNone/>
            </a:pPr>
            <a:endParaRPr lang="en-IN" sz="2400" b="1" i="0" dirty="0">
              <a:solidFill>
                <a:srgbClr val="FF0000"/>
              </a:solidFill>
              <a:effectLst/>
              <a:latin typeface="Times New Roman" panose="02020603050405020304" pitchFamily="18" charset="0"/>
              <a:cs typeface="Times New Roman" panose="02020603050405020304" pitchFamily="18" charset="0"/>
            </a:endParaRPr>
          </a:p>
          <a:p>
            <a:pPr algn="just"/>
            <a:r>
              <a:rPr lang="en-US" sz="2400" b="1" i="0" dirty="0">
                <a:solidFill>
                  <a:srgbClr val="FF0000"/>
                </a:solidFill>
                <a:effectLst/>
                <a:latin typeface="Times New Roman" panose="02020603050405020304" pitchFamily="18" charset="0"/>
                <a:cs typeface="Times New Roman" panose="02020603050405020304" pitchFamily="18" charset="0"/>
              </a:rPr>
              <a:t>Extraction Summarization:</a:t>
            </a:r>
          </a:p>
          <a:p>
            <a:pPr marL="0" indent="0" algn="just">
              <a:lnSpc>
                <a:spcPct val="150000"/>
              </a:lnSpc>
              <a:buNone/>
            </a:pPr>
            <a:r>
              <a:rPr lang="en-US" sz="2400" b="0" i="0" dirty="0">
                <a:effectLst/>
                <a:latin typeface="Times New Roman" panose="02020603050405020304" pitchFamily="18" charset="0"/>
                <a:cs typeface="Times New Roman" panose="02020603050405020304" pitchFamily="18" charset="0"/>
              </a:rPr>
              <a:t>This approach entails the method to </a:t>
            </a:r>
            <a:r>
              <a:rPr lang="en-US" sz="2400" b="1" i="1" dirty="0">
                <a:effectLst/>
                <a:latin typeface="Times New Roman" panose="02020603050405020304" pitchFamily="18" charset="0"/>
                <a:cs typeface="Times New Roman" panose="02020603050405020304" pitchFamily="18" charset="0"/>
              </a:rPr>
              <a:t>extract keywords and phrases from sentences </a:t>
            </a:r>
            <a:r>
              <a:rPr lang="en-US" sz="2400" b="0" i="0" dirty="0">
                <a:effectLst/>
                <a:latin typeface="Times New Roman" panose="02020603050405020304" pitchFamily="18" charset="0"/>
                <a:cs typeface="Times New Roman" panose="02020603050405020304" pitchFamily="18" charset="0"/>
              </a:rPr>
              <a:t>and then </a:t>
            </a:r>
            <a:r>
              <a:rPr lang="en-US" sz="2400" b="1" i="1" dirty="0">
                <a:effectLst/>
                <a:latin typeface="Times New Roman" panose="02020603050405020304" pitchFamily="18" charset="0"/>
                <a:cs typeface="Times New Roman" panose="02020603050405020304" pitchFamily="18" charset="0"/>
              </a:rPr>
              <a:t>joining </a:t>
            </a:r>
            <a:r>
              <a:rPr lang="en-US" sz="2400" b="0" i="0" dirty="0">
                <a:effectLst/>
                <a:latin typeface="Times New Roman" panose="02020603050405020304" pitchFamily="18" charset="0"/>
                <a:cs typeface="Times New Roman" panose="02020603050405020304" pitchFamily="18" charset="0"/>
              </a:rPr>
              <a:t>them to produce a compact meaningful summary.</a:t>
            </a:r>
          </a:p>
          <a:p>
            <a:pPr algn="just"/>
            <a:r>
              <a:rPr lang="en-US" sz="2400" b="1" i="0" dirty="0">
                <a:solidFill>
                  <a:srgbClr val="FF0000"/>
                </a:solidFill>
                <a:effectLst/>
                <a:latin typeface="Times New Roman" panose="02020603050405020304" pitchFamily="18" charset="0"/>
                <a:cs typeface="Times New Roman" panose="02020603050405020304" pitchFamily="18" charset="0"/>
              </a:rPr>
              <a:t>Abstractive Summarization:</a:t>
            </a:r>
          </a:p>
          <a:p>
            <a:pPr marL="0" indent="0" algn="just">
              <a:lnSpc>
                <a:spcPct val="150000"/>
              </a:lnSpc>
              <a:buNone/>
            </a:pPr>
            <a:r>
              <a:rPr lang="en-US" sz="2400" b="0" i="0" dirty="0">
                <a:effectLst/>
                <a:latin typeface="Times New Roman" panose="02020603050405020304" pitchFamily="18" charset="0"/>
                <a:cs typeface="Times New Roman" panose="02020603050405020304" pitchFamily="18" charset="0"/>
              </a:rPr>
              <a:t>In this summary generator, algorithms are developed in such a way to </a:t>
            </a:r>
            <a:r>
              <a:rPr lang="en-US" sz="2400" b="1" i="1" dirty="0">
                <a:effectLst/>
                <a:latin typeface="Times New Roman" panose="02020603050405020304" pitchFamily="18" charset="0"/>
                <a:cs typeface="Times New Roman" panose="02020603050405020304" pitchFamily="18" charset="0"/>
              </a:rPr>
              <a:t>reproduce a long text into a shorter one </a:t>
            </a:r>
            <a:r>
              <a:rPr lang="en-US" sz="2400" b="0" i="0" dirty="0">
                <a:effectLst/>
                <a:latin typeface="Times New Roman" panose="02020603050405020304" pitchFamily="18" charset="0"/>
                <a:cs typeface="Times New Roman" panose="02020603050405020304" pitchFamily="18" charset="0"/>
              </a:rPr>
              <a:t>by NLP. It retains its meaning but </a:t>
            </a:r>
            <a:r>
              <a:rPr lang="en-US" sz="2400" b="1" i="1" dirty="0">
                <a:effectLst/>
                <a:latin typeface="Times New Roman" panose="02020603050405020304" pitchFamily="18" charset="0"/>
                <a:cs typeface="Times New Roman" panose="02020603050405020304" pitchFamily="18" charset="0"/>
              </a:rPr>
              <a:t>changes the structure of sentences.</a:t>
            </a: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047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1784"/>
            <a:ext cx="8229600" cy="563562"/>
          </a:xfrm>
        </p:spPr>
        <p:txBody>
          <a:bodyPr/>
          <a:lstStyle/>
          <a:p>
            <a:r>
              <a:rPr lang="en-IN" sz="3200" b="1" dirty="0">
                <a:latin typeface="Times New Roman" panose="02020603050405020304" pitchFamily="18" charset="0"/>
                <a:cs typeface="Times New Roman" panose="02020603050405020304" pitchFamily="18" charset="0"/>
              </a:rPr>
              <a:t>Extractive Vs Abstractive Summarization</a:t>
            </a:r>
          </a:p>
        </p:txBody>
      </p:sp>
      <p:graphicFrame>
        <p:nvGraphicFramePr>
          <p:cNvPr id="4" name="Content Placeholder 3">
            <a:extLst>
              <a:ext uri="{FF2B5EF4-FFF2-40B4-BE49-F238E27FC236}">
                <a16:creationId xmlns:a16="http://schemas.microsoft.com/office/drawing/2014/main" id="{48814588-28F3-4E06-5B75-4837764A63E7}"/>
              </a:ext>
            </a:extLst>
          </p:cNvPr>
          <p:cNvGraphicFramePr>
            <a:graphicFrameLocks noGrp="1"/>
          </p:cNvGraphicFramePr>
          <p:nvPr>
            <p:ph idx="1"/>
            <p:extLst>
              <p:ext uri="{D42A27DB-BD31-4B8C-83A1-F6EECF244321}">
                <p14:modId xmlns:p14="http://schemas.microsoft.com/office/powerpoint/2010/main" val="3099402635"/>
              </p:ext>
            </p:extLst>
          </p:nvPr>
        </p:nvGraphicFramePr>
        <p:xfrm>
          <a:off x="304800" y="762000"/>
          <a:ext cx="8763000" cy="6007707"/>
        </p:xfrm>
        <a:graphic>
          <a:graphicData uri="http://schemas.openxmlformats.org/drawingml/2006/table">
            <a:tbl>
              <a:tblPr firstRow="1" bandRow="1">
                <a:tableStyleId>{5940675A-B579-460E-94D1-54222C63F5DA}</a:tableStyleId>
              </a:tblPr>
              <a:tblGrid>
                <a:gridCol w="1460500">
                  <a:extLst>
                    <a:ext uri="{9D8B030D-6E8A-4147-A177-3AD203B41FA5}">
                      <a16:colId xmlns:a16="http://schemas.microsoft.com/office/drawing/2014/main" val="729851472"/>
                    </a:ext>
                  </a:extLst>
                </a:gridCol>
                <a:gridCol w="3913037">
                  <a:extLst>
                    <a:ext uri="{9D8B030D-6E8A-4147-A177-3AD203B41FA5}">
                      <a16:colId xmlns:a16="http://schemas.microsoft.com/office/drawing/2014/main" val="2965543266"/>
                    </a:ext>
                  </a:extLst>
                </a:gridCol>
                <a:gridCol w="3389463">
                  <a:extLst>
                    <a:ext uri="{9D8B030D-6E8A-4147-A177-3AD203B41FA5}">
                      <a16:colId xmlns:a16="http://schemas.microsoft.com/office/drawing/2014/main" val="1632622443"/>
                    </a:ext>
                  </a:extLst>
                </a:gridCol>
              </a:tblGrid>
              <a:tr h="736454">
                <a:tc>
                  <a:txBody>
                    <a:bodyPr/>
                    <a:lstStyle/>
                    <a:p>
                      <a:pPr algn="ctr"/>
                      <a:r>
                        <a:rPr lang="en-IN" sz="2000" b="1" kern="1200" dirty="0">
                          <a:solidFill>
                            <a:schemeClr val="tx1"/>
                          </a:solidFill>
                        </a:rPr>
                        <a:t>ASPECT</a:t>
                      </a:r>
                      <a:endParaRPr lang="en-IN" sz="2000" b="1" kern="1200" dirty="0">
                        <a:solidFill>
                          <a:schemeClr val="tx1"/>
                        </a:solidFill>
                        <a:latin typeface="+mj-lt"/>
                        <a:ea typeface="+mj-ea"/>
                        <a:cs typeface="+mj-cs"/>
                      </a:endParaRPr>
                    </a:p>
                  </a:txBody>
                  <a:tcPr/>
                </a:tc>
                <a:tc>
                  <a:txBody>
                    <a:bodyPr/>
                    <a:lstStyle/>
                    <a:p>
                      <a:pPr algn="ctr"/>
                      <a:r>
                        <a:rPr lang="en-IN" sz="2000" b="1" kern="1200" dirty="0">
                          <a:solidFill>
                            <a:schemeClr val="tx1"/>
                          </a:solidFill>
                        </a:rPr>
                        <a:t>EXTRACTIVE SUMMARIZATION</a:t>
                      </a:r>
                      <a:endParaRPr lang="en-IN" sz="2000" b="1" kern="1200" dirty="0">
                        <a:solidFill>
                          <a:schemeClr val="tx1"/>
                        </a:solidFill>
                        <a:latin typeface="+mj-lt"/>
                        <a:ea typeface="+mj-ea"/>
                        <a:cs typeface="+mj-cs"/>
                      </a:endParaRPr>
                    </a:p>
                  </a:txBody>
                  <a:tcPr/>
                </a:tc>
                <a:tc>
                  <a:txBody>
                    <a:bodyPr/>
                    <a:lstStyle/>
                    <a:p>
                      <a:pPr algn="ctr"/>
                      <a:r>
                        <a:rPr lang="en-IN" sz="2000" b="1" kern="1200" dirty="0">
                          <a:solidFill>
                            <a:schemeClr val="tx1"/>
                          </a:solidFill>
                        </a:rPr>
                        <a:t>ABSTRACTIVE SUMMARIZATION</a:t>
                      </a:r>
                      <a:endParaRPr lang="en-IN" sz="2000" b="1" kern="1200" dirty="0">
                        <a:solidFill>
                          <a:schemeClr val="tx1"/>
                        </a:solidFill>
                        <a:latin typeface="+mj-lt"/>
                        <a:ea typeface="+mj-ea"/>
                        <a:cs typeface="+mj-cs"/>
                      </a:endParaRPr>
                    </a:p>
                  </a:txBody>
                  <a:tcPr/>
                </a:tc>
                <a:extLst>
                  <a:ext uri="{0D108BD9-81ED-4DB2-BD59-A6C34878D82A}">
                    <a16:rowId xmlns:a16="http://schemas.microsoft.com/office/drawing/2014/main" val="2418375999"/>
                  </a:ext>
                </a:extLst>
              </a:tr>
              <a:tr h="960593">
                <a:tc>
                  <a:txBody>
                    <a:bodyPr/>
                    <a:lstStyle/>
                    <a:p>
                      <a:pPr algn="ctr" fontAlgn="base"/>
                      <a:r>
                        <a:rPr lang="en-IN" sz="1800" b="1" kern="1200" dirty="0">
                          <a:solidFill>
                            <a:schemeClr val="tx1"/>
                          </a:solidFill>
                          <a:effectLst/>
                        </a:rPr>
                        <a:t>Definition</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b="0" kern="1200" dirty="0">
                          <a:solidFill>
                            <a:schemeClr val="tx1"/>
                          </a:solidFill>
                          <a:effectLst/>
                        </a:rPr>
                        <a:t>Selects and compiles important sentences or phrases from the original text</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b="0" kern="1200" dirty="0">
                          <a:solidFill>
                            <a:schemeClr val="tx1"/>
                          </a:solidFill>
                          <a:effectLst/>
                        </a:rPr>
                        <a:t>Generates a summary using natural language generation techniques</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617816321"/>
                  </a:ext>
                </a:extLst>
              </a:tr>
              <a:tr h="672415">
                <a:tc>
                  <a:txBody>
                    <a:bodyPr/>
                    <a:lstStyle/>
                    <a:p>
                      <a:pPr algn="ctr"/>
                      <a:r>
                        <a:rPr lang="en-IN" sz="1800" b="1" kern="1200" dirty="0">
                          <a:solidFill>
                            <a:schemeClr val="tx1"/>
                          </a:solidFill>
                          <a:effectLst/>
                        </a:rPr>
                        <a:t>Content</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b="0" kern="1200" dirty="0">
                          <a:solidFill>
                            <a:schemeClr val="tx1"/>
                          </a:solidFill>
                          <a:effectLst/>
                        </a:rPr>
                        <a:t>Reproduces content from the original text</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sz="1800" b="0" kern="1200" dirty="0">
                          <a:solidFill>
                            <a:schemeClr val="tx1"/>
                          </a:solidFill>
                          <a:effectLst/>
                        </a:rPr>
                        <a:t>May include original content not present in the original text</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87758257"/>
                  </a:ext>
                </a:extLst>
              </a:tr>
              <a:tr h="660407">
                <a:tc>
                  <a:txBody>
                    <a:bodyPr/>
                    <a:lstStyle/>
                    <a:p>
                      <a:pPr algn="ctr"/>
                      <a:r>
                        <a:rPr lang="en-IN" sz="1800" b="1" kern="1200" dirty="0">
                          <a:solidFill>
                            <a:schemeClr val="tx1"/>
                          </a:solidFill>
                          <a:effectLst/>
                        </a:rPr>
                        <a:t>Output</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IN" sz="1800" b="0" kern="1200" dirty="0">
                          <a:solidFill>
                            <a:schemeClr val="tx1"/>
                          </a:solidFill>
                          <a:effectLst/>
                        </a:rPr>
                        <a:t>Sentence or phrase-based</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IN" sz="1800" b="0" kern="1200" dirty="0">
                          <a:solidFill>
                            <a:schemeClr val="tx1"/>
                          </a:solidFill>
                          <a:effectLst/>
                        </a:rPr>
                        <a:t>More fluent, human-like language</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369288789"/>
                  </a:ext>
                </a:extLst>
              </a:tr>
              <a:tr h="672415">
                <a:tc>
                  <a:txBody>
                    <a:bodyPr/>
                    <a:lstStyle/>
                    <a:p>
                      <a:pPr algn="ctr"/>
                      <a:r>
                        <a:rPr lang="en-IN" sz="1800" b="1" kern="1200" dirty="0">
                          <a:solidFill>
                            <a:schemeClr val="tx1"/>
                          </a:solidFill>
                          <a:effectLst/>
                        </a:rPr>
                        <a:t>Input</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Limited to the content of the original text</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Can incorporate external knowledge or information</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67062023"/>
                  </a:ext>
                </a:extLst>
              </a:tr>
              <a:tr h="672415">
                <a:tc>
                  <a:txBody>
                    <a:bodyPr/>
                    <a:lstStyle/>
                    <a:p>
                      <a:pPr algn="ctr"/>
                      <a:r>
                        <a:rPr lang="en-IN" sz="1800" b="1" kern="1200" dirty="0">
                          <a:solidFill>
                            <a:schemeClr val="tx1"/>
                          </a:solidFill>
                          <a:effectLst/>
                        </a:rPr>
                        <a:t>Difficulty</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IN" sz="1800" b="0" kern="1200" dirty="0">
                          <a:solidFill>
                            <a:schemeClr val="tx1"/>
                          </a:solidFill>
                          <a:effectLst/>
                        </a:rPr>
                        <a:t>Easier to implement</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More challenging due to the need for natural language generation</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567496551"/>
                  </a:ext>
                </a:extLst>
              </a:tr>
              <a:tr h="672415">
                <a:tc>
                  <a:txBody>
                    <a:bodyPr/>
                    <a:lstStyle/>
                    <a:p>
                      <a:pPr algn="ctr"/>
                      <a:r>
                        <a:rPr lang="en-IN" sz="1800" b="1" kern="1200" dirty="0">
                          <a:solidFill>
                            <a:schemeClr val="tx1"/>
                          </a:solidFill>
                          <a:effectLst/>
                        </a:rPr>
                        <a:t>Accuracy</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IN" sz="1800" b="0" kern="1200" dirty="0">
                          <a:solidFill>
                            <a:schemeClr val="tx1"/>
                          </a:solidFill>
                          <a:effectLst/>
                        </a:rPr>
                        <a:t>May miss important information</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May include irrelevant or incorrect information</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386565119"/>
                  </a:ext>
                </a:extLst>
              </a:tr>
              <a:tr h="960593">
                <a:tc>
                  <a:txBody>
                    <a:bodyPr/>
                    <a:lstStyle/>
                    <a:p>
                      <a:pPr algn="ctr"/>
                      <a:r>
                        <a:rPr lang="en-IN" sz="1800" b="1" kern="1200" dirty="0">
                          <a:solidFill>
                            <a:schemeClr val="tx1"/>
                          </a:solidFill>
                          <a:effectLst/>
                        </a:rPr>
                        <a:t>Use case</a:t>
                      </a:r>
                      <a:endParaRPr lang="en-IN" sz="1800" b="1" i="1"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Suitable for summarizing news articles, scientific papers, and other informative texts</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fontAlgn="base"/>
                      <a:r>
                        <a:rPr lang="en-US" sz="1800" b="0" kern="1200" dirty="0">
                          <a:solidFill>
                            <a:schemeClr val="tx1"/>
                          </a:solidFill>
                          <a:effectLst/>
                        </a:rPr>
                        <a:t>Useful for creating headlines, marketing copy, and other creative content</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204488846"/>
                  </a:ext>
                </a:extLst>
              </a:tr>
            </a:tbl>
          </a:graphicData>
        </a:graphic>
      </p:graphicFrame>
    </p:spTree>
    <p:extLst>
      <p:ext uri="{BB962C8B-B14F-4D97-AF65-F5344CB8AC3E}">
        <p14:creationId xmlns:p14="http://schemas.microsoft.com/office/powerpoint/2010/main" val="3076997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242430"/>
            <a:ext cx="8686800" cy="563562"/>
          </a:xfrm>
        </p:spPr>
        <p:txBody>
          <a:bodyPr/>
          <a:lstStyle/>
          <a:p>
            <a:r>
              <a:rPr lang="en-IN" sz="3200" b="1" dirty="0">
                <a:latin typeface="Times New Roman" panose="02020603050405020304" pitchFamily="18" charset="0"/>
                <a:cs typeface="Times New Roman" panose="02020603050405020304" pitchFamily="18" charset="0"/>
              </a:rPr>
              <a:t>Algorithms used for Extractive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914400"/>
            <a:ext cx="8686800" cy="6117213"/>
          </a:xfrm>
        </p:spPr>
        <p:txBody>
          <a:bodyPr/>
          <a:lstStyle/>
          <a:p>
            <a:pPr marL="457200" indent="-457200" algn="just" fontAlgn="base">
              <a:lnSpc>
                <a:spcPct val="200000"/>
              </a:lnSpc>
              <a:buFont typeface="+mj-lt"/>
              <a:buAutoNum type="arabicPeriod"/>
            </a:pPr>
            <a:r>
              <a:rPr lang="en-US" sz="2000" b="1" i="1" dirty="0">
                <a:latin typeface="Times New Roman" panose="02020603050405020304" pitchFamily="18" charset="0"/>
                <a:cs typeface="Times New Roman" panose="02020603050405020304" pitchFamily="18" charset="0"/>
              </a:rPr>
              <a:t>Frequency method: </a:t>
            </a:r>
            <a:r>
              <a:rPr lang="en-US" sz="2000" dirty="0">
                <a:latin typeface="Times New Roman" panose="02020603050405020304" pitchFamily="18" charset="0"/>
                <a:cs typeface="Times New Roman" panose="02020603050405020304" pitchFamily="18" charset="0"/>
              </a:rPr>
              <a:t>It find the frequency of all the words in our text data and store the text data and its frequency in a dictionary. After that, we tokenize our text data. The sentences which contain more high frequency words will be kept in our final summary data. </a:t>
            </a:r>
          </a:p>
          <a:p>
            <a:pPr marL="857250" lvl="1" indent="-457200" algn="just">
              <a:lnSpc>
                <a:spcPct val="200000"/>
              </a:lnSpc>
            </a:pPr>
            <a:r>
              <a:rPr lang="en-US" sz="2000" dirty="0">
                <a:latin typeface="Times New Roman" panose="02020603050405020304" pitchFamily="18" charset="0"/>
                <a:cs typeface="Times New Roman" panose="02020603050405020304" pitchFamily="18" charset="0"/>
              </a:rPr>
              <a:t>Word Frequency Analysis: The technique counts the frequency of each word in the source text. It may use a simple dictionary or data structure to keep track of word occurrences. This step can be implemented with a basic algorithm that iterates through the text and updates the word frequencies.</a:t>
            </a:r>
          </a:p>
        </p:txBody>
      </p:sp>
    </p:spTree>
    <p:extLst>
      <p:ext uri="{BB962C8B-B14F-4D97-AF65-F5344CB8AC3E}">
        <p14:creationId xmlns:p14="http://schemas.microsoft.com/office/powerpoint/2010/main" val="19824782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242430"/>
            <a:ext cx="8686800" cy="563562"/>
          </a:xfrm>
        </p:spPr>
        <p:txBody>
          <a:bodyPr/>
          <a:lstStyle/>
          <a:p>
            <a:r>
              <a:rPr lang="en-IN" sz="3200" b="1" dirty="0">
                <a:latin typeface="Times New Roman" panose="02020603050405020304" pitchFamily="18" charset="0"/>
                <a:cs typeface="Times New Roman" panose="02020603050405020304" pitchFamily="18" charset="0"/>
              </a:rPr>
              <a:t>Algorithms used for Extractive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990600"/>
            <a:ext cx="8686800" cy="6117213"/>
          </a:xfrm>
        </p:spPr>
        <p:txBody>
          <a:bodyPr/>
          <a:lstStyle/>
          <a:p>
            <a:pPr marL="457200" indent="-457200" algn="just" fontAlgn="base">
              <a:lnSpc>
                <a:spcPct val="200000"/>
              </a:lnSpc>
              <a:buFont typeface="+mj-lt"/>
              <a:buAutoNum type="arabicPeriod" startAt="2"/>
            </a:pPr>
            <a:r>
              <a:rPr lang="en-US" sz="2400" b="1" i="0" dirty="0" err="1">
                <a:solidFill>
                  <a:srgbClr val="090A0B"/>
                </a:solidFill>
                <a:effectLst/>
                <a:latin typeface="Times New Roman" panose="02020603050405020304" pitchFamily="18" charset="0"/>
                <a:cs typeface="Times New Roman" panose="02020603050405020304" pitchFamily="18" charset="0"/>
              </a:rPr>
              <a:t>TextRank</a:t>
            </a:r>
            <a:r>
              <a:rPr lang="en-US" sz="2400" b="1" i="0" dirty="0">
                <a:solidFill>
                  <a:srgbClr val="090A0B"/>
                </a:solidFill>
                <a:effectLst/>
                <a:latin typeface="Times New Roman" panose="02020603050405020304" pitchFamily="18" charset="0"/>
                <a:cs typeface="Times New Roman" panose="02020603050405020304" pitchFamily="18" charset="0"/>
              </a:rPr>
              <a:t>:</a:t>
            </a:r>
            <a:r>
              <a:rPr lang="en-US" sz="2400" b="0" i="0" dirty="0">
                <a:solidFill>
                  <a:srgbClr val="3C484E"/>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 </a:t>
            </a:r>
            <a:r>
              <a:rPr lang="en-US" sz="2400" b="1" i="1" dirty="0">
                <a:effectLst/>
                <a:latin typeface="Times New Roman" panose="02020603050405020304" pitchFamily="18" charset="0"/>
                <a:cs typeface="Times New Roman" panose="02020603050405020304" pitchFamily="18" charset="0"/>
              </a:rPr>
              <a:t>unsupervised graph-based algorithm</a:t>
            </a:r>
            <a:r>
              <a:rPr lang="en-US" sz="2400" b="0" i="0" dirty="0">
                <a:effectLst/>
                <a:latin typeface="Times New Roman" panose="02020603050405020304" pitchFamily="18" charset="0"/>
                <a:cs typeface="Times New Roman" panose="02020603050405020304" pitchFamily="18" charset="0"/>
              </a:rPr>
              <a:t> that ranks sentences based on their importance using </a:t>
            </a:r>
            <a:r>
              <a:rPr lang="en-US" sz="2400" b="1" i="1" dirty="0">
                <a:effectLst/>
                <a:latin typeface="Times New Roman" panose="02020603050405020304" pitchFamily="18" charset="0"/>
                <a:cs typeface="Times New Roman" panose="02020603050405020304" pitchFamily="18" charset="0"/>
              </a:rPr>
              <a:t>PageRank algorithm.</a:t>
            </a:r>
            <a:endParaRPr lang="en-US" sz="2400" b="1" i="1" dirty="0">
              <a:latin typeface="Times New Roman" panose="02020603050405020304" pitchFamily="18" charset="0"/>
              <a:cs typeface="Times New Roman" panose="02020603050405020304" pitchFamily="18" charset="0"/>
            </a:endParaRPr>
          </a:p>
          <a:p>
            <a:pPr marL="457200" indent="-457200" algn="just" fontAlgn="base">
              <a:lnSpc>
                <a:spcPct val="200000"/>
              </a:lnSpc>
              <a:buFont typeface="+mj-lt"/>
              <a:buAutoNum type="arabicPeriod" startAt="2"/>
            </a:pPr>
            <a:r>
              <a:rPr lang="en-US" sz="2400" b="1" i="0" dirty="0" err="1">
                <a:solidFill>
                  <a:srgbClr val="090A0B"/>
                </a:solidFill>
                <a:effectLst/>
                <a:latin typeface="Times New Roman" panose="02020603050405020304" pitchFamily="18" charset="0"/>
                <a:cs typeface="Times New Roman" panose="02020603050405020304" pitchFamily="18" charset="0"/>
              </a:rPr>
              <a:t>LexRank</a:t>
            </a:r>
            <a:r>
              <a:rPr lang="en-US" sz="2400" b="1" i="0" dirty="0">
                <a:solidFill>
                  <a:srgbClr val="090A0B"/>
                </a:solidFill>
                <a:effectLst/>
                <a:latin typeface="Times New Roman" panose="02020603050405020304" pitchFamily="18" charset="0"/>
                <a:cs typeface="Times New Roman" panose="02020603050405020304" pitchFamily="18" charset="0"/>
              </a:rPr>
              <a:t>:</a:t>
            </a:r>
            <a:r>
              <a:rPr lang="en-US" sz="2400" b="0" i="0" dirty="0">
                <a:solidFill>
                  <a:srgbClr val="3C484E"/>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Another unsupervised graph-based algorithm that measures the centrality of each sentence using </a:t>
            </a:r>
            <a:r>
              <a:rPr lang="en-US" sz="2400" b="1" i="1" dirty="0">
                <a:effectLst/>
                <a:latin typeface="Times New Roman" panose="02020603050405020304" pitchFamily="18" charset="0"/>
                <a:cs typeface="Times New Roman" panose="02020603050405020304" pitchFamily="18" charset="0"/>
              </a:rPr>
              <a:t>cosine similarity</a:t>
            </a:r>
            <a:r>
              <a:rPr lang="en-US" sz="2400" b="0" i="0" dirty="0">
                <a:solidFill>
                  <a:srgbClr val="3C484E"/>
                </a:solidFill>
                <a:effectLst/>
                <a:latin typeface="Times New Roman" panose="02020603050405020304" pitchFamily="18" charset="0"/>
                <a:cs typeface="Times New Roman" panose="02020603050405020304" pitchFamily="18" charset="0"/>
              </a:rPr>
              <a:t>.</a:t>
            </a:r>
            <a:endParaRPr lang="en-US" sz="2400" dirty="0">
              <a:solidFill>
                <a:srgbClr val="3C484E"/>
              </a:solidFill>
              <a:latin typeface="Times New Roman" panose="02020603050405020304" pitchFamily="18" charset="0"/>
              <a:cs typeface="Times New Roman" panose="02020603050405020304" pitchFamily="18" charset="0"/>
            </a:endParaRPr>
          </a:p>
          <a:p>
            <a:pPr marL="457200" indent="-457200" algn="just" fontAlgn="base">
              <a:lnSpc>
                <a:spcPct val="200000"/>
              </a:lnSpc>
              <a:buFont typeface="+mj-lt"/>
              <a:buAutoNum type="arabicPeriod" startAt="2"/>
            </a:pPr>
            <a:r>
              <a:rPr lang="en-US" sz="2400" b="1" i="0" dirty="0">
                <a:solidFill>
                  <a:srgbClr val="090A0B"/>
                </a:solidFill>
                <a:effectLst/>
                <a:latin typeface="Times New Roman" panose="02020603050405020304" pitchFamily="18" charset="0"/>
                <a:cs typeface="Times New Roman" panose="02020603050405020304" pitchFamily="18" charset="0"/>
              </a:rPr>
              <a:t>LSA:</a:t>
            </a:r>
            <a:r>
              <a:rPr lang="en-US" sz="2400" b="0" i="0" dirty="0">
                <a:solidFill>
                  <a:srgbClr val="3C484E"/>
                </a:solidFill>
                <a:effectLst/>
                <a:latin typeface="Times New Roman" panose="02020603050405020304" pitchFamily="18" charset="0"/>
                <a:cs typeface="Times New Roman" panose="02020603050405020304" pitchFamily="18" charset="0"/>
              </a:rPr>
              <a:t> </a:t>
            </a:r>
            <a:r>
              <a:rPr lang="en-US" sz="2400" b="1" i="1" dirty="0">
                <a:effectLst/>
                <a:latin typeface="Times New Roman" panose="02020603050405020304" pitchFamily="18" charset="0"/>
                <a:cs typeface="Times New Roman" panose="02020603050405020304" pitchFamily="18" charset="0"/>
              </a:rPr>
              <a:t>Latent Semantic Analysis (LSA) </a:t>
            </a:r>
            <a:r>
              <a:rPr lang="en-US" sz="2400" b="0" i="0" dirty="0">
                <a:effectLst/>
                <a:latin typeface="Times New Roman" panose="02020603050405020304" pitchFamily="18" charset="0"/>
                <a:cs typeface="Times New Roman" panose="02020603050405020304" pitchFamily="18" charset="0"/>
              </a:rPr>
              <a:t>is a statistical algorithm that identifies important sentences by analyzing the underlying </a:t>
            </a:r>
            <a:r>
              <a:rPr lang="en-US" sz="2400" b="1" i="1" dirty="0">
                <a:effectLst/>
                <a:latin typeface="Times New Roman" panose="02020603050405020304" pitchFamily="18" charset="0"/>
                <a:cs typeface="Times New Roman" panose="02020603050405020304" pitchFamily="18" charset="0"/>
              </a:rPr>
              <a:t>latent semantic structure </a:t>
            </a:r>
            <a:r>
              <a:rPr lang="en-US" sz="2400" b="0" i="0" dirty="0">
                <a:effectLst/>
                <a:latin typeface="Times New Roman" panose="02020603050405020304" pitchFamily="18" charset="0"/>
                <a:cs typeface="Times New Roman" panose="02020603050405020304" pitchFamily="18" charset="0"/>
              </a:rPr>
              <a:t>of the text.</a:t>
            </a:r>
          </a:p>
          <a:p>
            <a:pPr marL="0" indent="0" algn="just">
              <a:lnSpc>
                <a:spcPct val="200000"/>
              </a:lnSpc>
              <a:buNone/>
            </a:pP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889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61827" y="76200"/>
            <a:ext cx="8686800" cy="563562"/>
          </a:xfrm>
        </p:spPr>
        <p:txBody>
          <a:bodyPr/>
          <a:lstStyle/>
          <a:p>
            <a:r>
              <a:rPr lang="en-IN" sz="3200" b="1" dirty="0">
                <a:latin typeface="Times New Roman" panose="02020603050405020304" pitchFamily="18" charset="0"/>
                <a:cs typeface="Times New Roman" panose="02020603050405020304" pitchFamily="18" charset="0"/>
              </a:rPr>
              <a:t>Method to calculate cosine similarity</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05992"/>
            <a:ext cx="8686800" cy="6117213"/>
          </a:xfrm>
        </p:spPr>
        <p:txBody>
          <a:bodyPr/>
          <a:lstStyle/>
          <a:p>
            <a:pPr algn="just">
              <a:lnSpc>
                <a:spcPct val="250000"/>
              </a:lnSpc>
              <a:buFont typeface="+mj-lt"/>
              <a:buAutoNum type="arabicPeriod"/>
            </a:pPr>
            <a:r>
              <a:rPr lang="en-US" sz="2000" b="1" i="1" dirty="0">
                <a:latin typeface="Times New Roman" panose="02020603050405020304" pitchFamily="18" charset="0"/>
                <a:cs typeface="Times New Roman" panose="02020603050405020304" pitchFamily="18" charset="0"/>
              </a:rPr>
              <a:t>Vector Representation: </a:t>
            </a:r>
            <a:r>
              <a:rPr lang="en-US" sz="2000" dirty="0">
                <a:latin typeface="Times New Roman" panose="02020603050405020304" pitchFamily="18" charset="0"/>
                <a:cs typeface="Times New Roman" panose="02020603050405020304" pitchFamily="18" charset="0"/>
              </a:rPr>
              <a:t>To apply cosine similarity, you first need to represent documents as </a:t>
            </a:r>
            <a:r>
              <a:rPr lang="en-US" sz="2000" b="1" i="1" dirty="0">
                <a:latin typeface="Times New Roman" panose="02020603050405020304" pitchFamily="18" charset="0"/>
                <a:cs typeface="Times New Roman" panose="02020603050405020304" pitchFamily="18" charset="0"/>
              </a:rPr>
              <a:t>vectors. </a:t>
            </a:r>
            <a:r>
              <a:rPr lang="en-US" sz="2000" dirty="0">
                <a:latin typeface="Times New Roman" panose="02020603050405020304" pitchFamily="18" charset="0"/>
                <a:cs typeface="Times New Roman" panose="02020603050405020304" pitchFamily="18" charset="0"/>
              </a:rPr>
              <a:t>This is often done using techniques like </a:t>
            </a:r>
            <a:r>
              <a:rPr lang="en-US" sz="2000" b="1" i="1" dirty="0">
                <a:latin typeface="Times New Roman" panose="02020603050405020304" pitchFamily="18" charset="0"/>
                <a:cs typeface="Times New Roman" panose="02020603050405020304" pitchFamily="18" charset="0"/>
              </a:rPr>
              <a:t>TF-IDF (Term Frequency-Inverse Document Frequency) or word embeddings.</a:t>
            </a:r>
          </a:p>
          <a:p>
            <a:pPr algn="just">
              <a:lnSpc>
                <a:spcPct val="250000"/>
              </a:lnSpc>
              <a:buFont typeface="+mj-lt"/>
              <a:buAutoNum type="arabicPeriod"/>
            </a:pPr>
            <a:r>
              <a:rPr lang="en-US" sz="2000" b="1" i="1" dirty="0">
                <a:latin typeface="Times New Roman" panose="02020603050405020304" pitchFamily="18" charset="0"/>
                <a:cs typeface="Times New Roman" panose="02020603050405020304" pitchFamily="18" charset="0"/>
              </a:rPr>
              <a:t>Vector Normalization: </a:t>
            </a:r>
            <a:r>
              <a:rPr lang="en-US" sz="2000" dirty="0">
                <a:latin typeface="Times New Roman" panose="02020603050405020304" pitchFamily="18" charset="0"/>
                <a:cs typeface="Times New Roman" panose="02020603050405020304" pitchFamily="18" charset="0"/>
              </a:rPr>
              <a:t>Normalize the vectors. </a:t>
            </a:r>
            <a:r>
              <a:rPr lang="en-US" sz="2000" b="1" i="1" dirty="0">
                <a:latin typeface="Times New Roman" panose="02020603050405020304" pitchFamily="18" charset="0"/>
                <a:cs typeface="Times New Roman" panose="02020603050405020304" pitchFamily="18" charset="0"/>
              </a:rPr>
              <a:t>This means dividing each vector by its magnitude </a:t>
            </a:r>
            <a:r>
              <a:rPr lang="en-US" sz="2000" dirty="0">
                <a:latin typeface="Times New Roman" panose="02020603050405020304" pitchFamily="18" charset="0"/>
                <a:cs typeface="Times New Roman" panose="02020603050405020304" pitchFamily="18" charset="0"/>
              </a:rPr>
              <a:t>(also called the vector's length). This step ensures that the length of the vectors does not affect the cosine similarity calculation. </a:t>
            </a:r>
            <a:r>
              <a:rPr lang="en-US" sz="2000" b="1" i="1" dirty="0">
                <a:latin typeface="Times New Roman" panose="02020603050405020304" pitchFamily="18" charset="0"/>
                <a:cs typeface="Times New Roman" panose="02020603050405020304" pitchFamily="18" charset="0"/>
              </a:rPr>
              <a:t>Normalized vectors have a length of 1.</a:t>
            </a:r>
          </a:p>
          <a:p>
            <a:pPr marL="0" indent="0" algn="just">
              <a:lnSpc>
                <a:spcPct val="250000"/>
              </a:lnSpc>
              <a:buNone/>
            </a:pP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195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686800" cy="563562"/>
          </a:xfrm>
        </p:spPr>
        <p:txBody>
          <a:bodyPr/>
          <a:lstStyle/>
          <a:p>
            <a:r>
              <a:rPr lang="en-IN" sz="3200" b="1" dirty="0">
                <a:latin typeface="Times New Roman" panose="02020603050405020304" pitchFamily="18" charset="0"/>
                <a:cs typeface="Times New Roman" panose="02020603050405020304" pitchFamily="18" charset="0"/>
              </a:rPr>
              <a:t>Method to calculate cosine similarity</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05992"/>
            <a:ext cx="8686800" cy="6117213"/>
          </a:xfrm>
        </p:spPr>
        <p:txBody>
          <a:bodyPr/>
          <a:lstStyle/>
          <a:p>
            <a:pPr marL="457200" indent="-457200" algn="just">
              <a:lnSpc>
                <a:spcPct val="150000"/>
              </a:lnSpc>
              <a:buFont typeface="+mj-lt"/>
              <a:buAutoNum type="arabicPeriod" startAt="3"/>
            </a:pPr>
            <a:r>
              <a:rPr lang="en-US" sz="2000" b="1" i="1" dirty="0">
                <a:latin typeface="Times New Roman" panose="02020603050405020304" pitchFamily="18" charset="0"/>
                <a:cs typeface="Times New Roman" panose="02020603050405020304" pitchFamily="18" charset="0"/>
              </a:rPr>
              <a:t>Cosine Similarity Calculation: </a:t>
            </a:r>
            <a:r>
              <a:rPr lang="en-US" sz="2000" dirty="0">
                <a:latin typeface="Times New Roman" panose="02020603050405020304" pitchFamily="18" charset="0"/>
                <a:cs typeface="Times New Roman" panose="02020603050405020304" pitchFamily="18" charset="0"/>
              </a:rPr>
              <a:t>To calculate the cosine similarity between two vectors A and B, use the following formula:</a:t>
            </a:r>
          </a:p>
          <a:p>
            <a:pPr algn="just">
              <a:lnSpc>
                <a:spcPct val="150000"/>
              </a:lnSpc>
              <a:buFont typeface="+mj-lt"/>
              <a:buAutoNum type="arabicPeriod" startAt="3"/>
            </a:pPr>
            <a:r>
              <a:rPr lang="en-US" sz="2000" dirty="0">
                <a:latin typeface="Times New Roman" panose="02020603050405020304" pitchFamily="18" charset="0"/>
                <a:cs typeface="Times New Roman" panose="02020603050405020304" pitchFamily="18" charset="0"/>
              </a:rPr>
              <a:t>Cosine Similarity </a:t>
            </a:r>
            <a:r>
              <a:rPr lang="en-US" sz="2000" b="1" i="1" dirty="0">
                <a:latin typeface="Times New Roman" panose="02020603050405020304" pitchFamily="18" charset="0"/>
                <a:cs typeface="Times New Roman" panose="02020603050405020304" pitchFamily="18" charset="0"/>
              </a:rPr>
              <a:t>(A, B) = (A • B) / (||A|| * ||B||)</a:t>
            </a:r>
          </a:p>
          <a:p>
            <a:pPr marL="742950" lvl="2" indent="-342900" algn="just">
              <a:lnSpc>
                <a:spcPct val="150000"/>
              </a:lnSpc>
            </a:pPr>
            <a:r>
              <a:rPr lang="en-US" sz="2000" dirty="0">
                <a:latin typeface="Times New Roman" panose="02020603050405020304" pitchFamily="18" charset="0"/>
                <a:cs typeface="Times New Roman" panose="02020603050405020304" pitchFamily="18" charset="0"/>
              </a:rPr>
              <a:t>(A • B) is the dot product of vectors A and B, which is the sum of the pairwise products of their components.</a:t>
            </a:r>
          </a:p>
          <a:p>
            <a:pPr marL="742950" lvl="2" indent="-342900" algn="just">
              <a:lnSpc>
                <a:spcPct val="150000"/>
              </a:lnSpc>
            </a:pPr>
            <a:r>
              <a:rPr lang="en-US" sz="2000" dirty="0">
                <a:latin typeface="Times New Roman" panose="02020603050405020304" pitchFamily="18" charset="0"/>
                <a:cs typeface="Times New Roman" panose="02020603050405020304" pitchFamily="18" charset="0"/>
              </a:rPr>
              <a:t>||A|| and ||B|| represent the magnitudes (or lengths) of vectors A and B, respectively. These magnitudes are the square roots of the sum of the squares of the individual vector components.</a:t>
            </a:r>
          </a:p>
          <a:p>
            <a:pPr lvl="1" algn="just">
              <a:lnSpc>
                <a:spcPct val="150000"/>
              </a:lnSpc>
            </a:pPr>
            <a:r>
              <a:rPr lang="en-US" sz="2000" b="1" i="1" dirty="0">
                <a:latin typeface="Times New Roman" panose="02020603050405020304" pitchFamily="18" charset="0"/>
                <a:cs typeface="Times New Roman" panose="02020603050405020304" pitchFamily="18" charset="0"/>
              </a:rPr>
              <a:t>Interpretation: </a:t>
            </a:r>
            <a:r>
              <a:rPr lang="en-US" sz="2000" dirty="0">
                <a:latin typeface="Times New Roman" panose="02020603050405020304" pitchFamily="18" charset="0"/>
                <a:cs typeface="Times New Roman" panose="02020603050405020304" pitchFamily="18" charset="0"/>
              </a:rPr>
              <a:t>The resulting cosine similarity value ranges from -1 (perfectly dissimilar) to 1 (perfectly similar). </a:t>
            </a:r>
            <a:r>
              <a:rPr lang="en-US" sz="2000" b="1" i="1" dirty="0">
                <a:latin typeface="Times New Roman" panose="02020603050405020304" pitchFamily="18" charset="0"/>
                <a:cs typeface="Times New Roman" panose="02020603050405020304" pitchFamily="18" charset="0"/>
              </a:rPr>
              <a:t>A value of 0 indicates no similarity.</a:t>
            </a:r>
          </a:p>
          <a:p>
            <a:pPr marL="0" indent="0" algn="just">
              <a:lnSpc>
                <a:spcPct val="150000"/>
              </a:lnSpc>
              <a:buNone/>
            </a:pP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14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5924"/>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Ex of Information Extraction</a:t>
            </a:r>
            <a:br>
              <a:rPr lang="en-US" b="1" dirty="0">
                <a:latin typeface="Times New Roman" panose="02020603050405020304" pitchFamily="18"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0D89364A-E1F5-B7A9-C638-E8D37C8BA1C0}"/>
              </a:ext>
            </a:extLst>
          </p:cNvPr>
          <p:cNvPicPr>
            <a:picLocks noChangeAspect="1"/>
          </p:cNvPicPr>
          <p:nvPr/>
        </p:nvPicPr>
        <p:blipFill>
          <a:blip r:embed="rId2"/>
          <a:stretch>
            <a:fillRect/>
          </a:stretch>
        </p:blipFill>
        <p:spPr>
          <a:xfrm>
            <a:off x="152400" y="762000"/>
            <a:ext cx="8991600" cy="3505200"/>
          </a:xfrm>
          <a:prstGeom prst="rect">
            <a:avLst/>
          </a:prstGeom>
        </p:spPr>
      </p:pic>
      <p:sp>
        <p:nvSpPr>
          <p:cNvPr id="6" name="TextBox 5">
            <a:extLst>
              <a:ext uri="{FF2B5EF4-FFF2-40B4-BE49-F238E27FC236}">
                <a16:creationId xmlns:a16="http://schemas.microsoft.com/office/drawing/2014/main" id="{BF076977-2DE1-0C2B-2BDF-E420AFFF66B0}"/>
              </a:ext>
            </a:extLst>
          </p:cNvPr>
          <p:cNvSpPr txBox="1"/>
          <p:nvPr/>
        </p:nvSpPr>
        <p:spPr>
          <a:xfrm>
            <a:off x="152400" y="4184587"/>
            <a:ext cx="8763000"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a screenshot explaining how we can extract information from an Invoice.</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Traditionally, when dealing with financial documents, people often have to </a:t>
            </a:r>
            <a:r>
              <a:rPr lang="en-US" sz="1800" b="1" i="1" dirty="0">
                <a:latin typeface="Times New Roman" panose="02020603050405020304" pitchFamily="18" charset="0"/>
                <a:cs typeface="Times New Roman" panose="02020603050405020304" pitchFamily="18" charset="0"/>
              </a:rPr>
              <a:t>manually search for and extract </a:t>
            </a:r>
            <a:r>
              <a:rPr lang="en-US" sz="1800" dirty="0">
                <a:latin typeface="Times New Roman" panose="02020603050405020304" pitchFamily="18" charset="0"/>
                <a:cs typeface="Times New Roman" panose="02020603050405020304" pitchFamily="18" charset="0"/>
              </a:rPr>
              <a:t>the necessary information. This can be a time-consuming and error-prone process, especially if the data is spread across multiple documents or if there is a large volume of data to handle.</a:t>
            </a:r>
          </a:p>
        </p:txBody>
      </p:sp>
    </p:spTree>
    <p:extLst>
      <p:ext uri="{BB962C8B-B14F-4D97-AF65-F5344CB8AC3E}">
        <p14:creationId xmlns:p14="http://schemas.microsoft.com/office/powerpoint/2010/main" val="4293828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85394" y="304800"/>
            <a:ext cx="8686800" cy="563562"/>
          </a:xfrm>
        </p:spPr>
        <p:txBody>
          <a:bodyPr/>
          <a:lstStyle/>
          <a:p>
            <a:r>
              <a:rPr lang="en-IN" sz="3200" b="1" dirty="0">
                <a:latin typeface="Times New Roman" panose="02020603050405020304" pitchFamily="18" charset="0"/>
                <a:cs typeface="Times New Roman" panose="02020603050405020304" pitchFamily="18" charset="0"/>
              </a:rPr>
              <a:t>Algorithms used for Abstractive Summarization</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85394" y="1066800"/>
            <a:ext cx="8686800" cy="6117213"/>
          </a:xfrm>
        </p:spPr>
        <p:txBody>
          <a:bodyPr/>
          <a:lstStyle/>
          <a:p>
            <a:pPr marL="457200" indent="-457200" algn="just" fontAlgn="base">
              <a:lnSpc>
                <a:spcPct val="200000"/>
              </a:lnSpc>
              <a:buAutoNum type="arabicPeriod"/>
            </a:pPr>
            <a:r>
              <a:rPr lang="en-US" sz="2400" b="1" i="1" dirty="0">
                <a:solidFill>
                  <a:srgbClr val="090A0B"/>
                </a:solidFill>
                <a:effectLst/>
                <a:latin typeface="Times New Roman" panose="02020603050405020304" pitchFamily="18" charset="0"/>
                <a:cs typeface="Times New Roman" panose="02020603050405020304" pitchFamily="18" charset="0"/>
              </a:rPr>
              <a:t>Sequence-to-Sequence models</a:t>
            </a:r>
            <a:endParaRPr lang="en-US" sz="2400" b="1" i="1" dirty="0">
              <a:solidFill>
                <a:srgbClr val="090A0B"/>
              </a:solidFill>
              <a:latin typeface="Times New Roman" panose="02020603050405020304" pitchFamily="18" charset="0"/>
              <a:cs typeface="Times New Roman" panose="02020603050405020304" pitchFamily="18" charset="0"/>
            </a:endParaRPr>
          </a:p>
          <a:p>
            <a:pPr marL="457200" indent="-457200" algn="just" fontAlgn="base">
              <a:lnSpc>
                <a:spcPct val="200000"/>
              </a:lnSpc>
              <a:buAutoNum type="arabicPeriod"/>
            </a:pPr>
            <a:r>
              <a:rPr lang="en-US" sz="2400" b="1" i="1" dirty="0">
                <a:solidFill>
                  <a:srgbClr val="090A0B"/>
                </a:solidFill>
                <a:effectLst/>
                <a:latin typeface="Times New Roman" panose="02020603050405020304" pitchFamily="18" charset="0"/>
                <a:cs typeface="Times New Roman" panose="02020603050405020304" pitchFamily="18" charset="0"/>
              </a:rPr>
              <a:t>Pointer-Generator Networks</a:t>
            </a:r>
            <a:r>
              <a:rPr lang="en-US" sz="2400" b="0" i="1" dirty="0">
                <a:solidFill>
                  <a:srgbClr val="3C484E"/>
                </a:solidFill>
                <a:effectLst/>
                <a:latin typeface="Times New Roman" panose="02020603050405020304" pitchFamily="18" charset="0"/>
                <a:cs typeface="Times New Roman" panose="02020603050405020304" pitchFamily="18" charset="0"/>
              </a:rPr>
              <a:t> </a:t>
            </a:r>
          </a:p>
          <a:p>
            <a:pPr marL="457200" indent="-457200" algn="just" fontAlgn="base">
              <a:lnSpc>
                <a:spcPct val="200000"/>
              </a:lnSpc>
              <a:buAutoNum type="arabicPeriod"/>
            </a:pPr>
            <a:r>
              <a:rPr lang="en-US" sz="2400" b="1" i="1" dirty="0">
                <a:solidFill>
                  <a:srgbClr val="090A0B"/>
                </a:solidFill>
                <a:effectLst/>
                <a:latin typeface="Times New Roman" panose="02020603050405020304" pitchFamily="18" charset="0"/>
                <a:cs typeface="Times New Roman" panose="02020603050405020304" pitchFamily="18" charset="0"/>
              </a:rPr>
              <a:t>Transformer-based models</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470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0"/>
            <a:ext cx="8686800" cy="563562"/>
          </a:xfrm>
        </p:spPr>
        <p:txBody>
          <a:bodyPr/>
          <a:lstStyle/>
          <a:p>
            <a:r>
              <a:rPr lang="en-US" sz="3200" b="1" dirty="0">
                <a:latin typeface="Times New Roman" panose="02020603050405020304" pitchFamily="18" charset="0"/>
                <a:cs typeface="Times New Roman" panose="02020603050405020304" pitchFamily="18" charset="0"/>
              </a:rPr>
              <a:t>Sequence-to-Sequence models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563562"/>
            <a:ext cx="8915400" cy="635964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A Seq2Seq model is a type of neural network architecture used NLP and other sequence-related tasks. It is designed to handle sequences of data, where the length of the input and output sequences can vary. Sequence-to-sequence models, often implemented using </a:t>
            </a:r>
            <a:r>
              <a:rPr lang="en-US" sz="1800" b="1" i="1" dirty="0">
                <a:latin typeface="Times New Roman" panose="02020603050405020304" pitchFamily="18" charset="0"/>
                <a:cs typeface="Times New Roman" panose="02020603050405020304" pitchFamily="18" charset="0"/>
              </a:rPr>
              <a:t>RNNs </a:t>
            </a:r>
            <a:r>
              <a:rPr lang="en-US" sz="1800" dirty="0">
                <a:latin typeface="Times New Roman" panose="02020603050405020304" pitchFamily="18" charset="0"/>
                <a:cs typeface="Times New Roman" panose="02020603050405020304" pitchFamily="18" charset="0"/>
              </a:rPr>
              <a:t>or more modern variants like </a:t>
            </a:r>
            <a:r>
              <a:rPr lang="en-US" sz="1800" b="1" i="1" dirty="0">
                <a:latin typeface="Times New Roman" panose="02020603050405020304" pitchFamily="18" charset="0"/>
                <a:cs typeface="Times New Roman" panose="02020603050405020304" pitchFamily="18" charset="0"/>
              </a:rPr>
              <a:t>LSTMs and GRUs</a:t>
            </a:r>
            <a:r>
              <a:rPr lang="en-US" sz="1800" dirty="0">
                <a:latin typeface="Times New Roman" panose="02020603050405020304" pitchFamily="18" charset="0"/>
                <a:cs typeface="Times New Roman" panose="02020603050405020304" pitchFamily="18" charset="0"/>
              </a:rPr>
              <a:t>, utilize an encoder-decoder architecture.</a:t>
            </a:r>
          </a:p>
          <a:p>
            <a:pPr algn="just">
              <a:lnSpc>
                <a:spcPct val="150000"/>
              </a:lnSpc>
            </a:pPr>
            <a:r>
              <a:rPr lang="en-US" sz="1800" dirty="0">
                <a:latin typeface="Times New Roman" panose="02020603050405020304" pitchFamily="18" charset="0"/>
                <a:cs typeface="Times New Roman" panose="02020603050405020304" pitchFamily="18" charset="0"/>
              </a:rPr>
              <a:t>The key characteristic of a Seq2Seq model is its encoder-decoder structure:</a:t>
            </a:r>
          </a:p>
          <a:p>
            <a:pPr lvl="1"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Encoder (process inputs): </a:t>
            </a:r>
            <a:r>
              <a:rPr lang="en-US" sz="1800" dirty="0">
                <a:latin typeface="Times New Roman" panose="02020603050405020304" pitchFamily="18" charset="0"/>
                <a:cs typeface="Times New Roman" panose="02020603050405020304" pitchFamily="18" charset="0"/>
              </a:rPr>
              <a:t>The encoder component takes an input sequence and processes it step by step, usually from left to right. It transforms the input sequence into a fixed-length vector called the "context" or "thought" vector. This context vector represents the entire input sequence in a compressed form and captures the important information from the input.</a:t>
            </a:r>
          </a:p>
          <a:p>
            <a:pPr lvl="1"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Decoder (generate output): </a:t>
            </a:r>
            <a:r>
              <a:rPr lang="en-US" sz="1800" dirty="0">
                <a:latin typeface="Times New Roman" panose="02020603050405020304" pitchFamily="18" charset="0"/>
                <a:cs typeface="Times New Roman" panose="02020603050405020304" pitchFamily="18" charset="0"/>
              </a:rPr>
              <a:t>The decoder component takes the context vector produced by the encoder and generates an output sequence, often one step at a time. The decoder can be autoregressive, meaning it generates each output token while conditioning on the previously generated tokens. </a:t>
            </a: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483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0"/>
            <a:ext cx="8686800" cy="563562"/>
          </a:xfrm>
        </p:spPr>
        <p:txBody>
          <a:bodyPr/>
          <a:lstStyle/>
          <a:p>
            <a:r>
              <a:rPr lang="en-US" sz="3200" b="1" dirty="0">
                <a:latin typeface="Times New Roman" panose="02020603050405020304" pitchFamily="18" charset="0"/>
                <a:cs typeface="Times New Roman" panose="02020603050405020304" pitchFamily="18" charset="0"/>
              </a:rPr>
              <a:t>Sequence-to-Sequence models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591057"/>
            <a:ext cx="8686800" cy="6117213"/>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Seq2Seq models are particularly versatile and have been used for a wide range of </a:t>
            </a:r>
            <a:r>
              <a:rPr lang="en-US" sz="1800" b="1" i="1" dirty="0">
                <a:latin typeface="Times New Roman" panose="02020603050405020304" pitchFamily="18" charset="0"/>
                <a:cs typeface="Times New Roman" panose="02020603050405020304" pitchFamily="18" charset="0"/>
              </a:rPr>
              <a:t>sequence-based tasks</a:t>
            </a:r>
            <a:r>
              <a:rPr lang="en-US" sz="1800" dirty="0">
                <a:latin typeface="Times New Roman" panose="02020603050405020304" pitchFamily="18" charset="0"/>
                <a:cs typeface="Times New Roman" panose="02020603050405020304" pitchFamily="18" charset="0"/>
              </a:rPr>
              <a:t>, including machine translation, text summarization, and speech recognition.</a:t>
            </a:r>
          </a:p>
          <a:p>
            <a:pPr algn="just">
              <a:lnSpc>
                <a:spcPct val="200000"/>
              </a:lnSpc>
              <a:buFont typeface="Arial" panose="020B0604020202020204" pitchFamily="34" charset="0"/>
              <a:buChar char="•"/>
            </a:pPr>
            <a:r>
              <a:rPr lang="en-US" sz="1800" b="1" i="1" dirty="0">
                <a:latin typeface="Times New Roman" panose="02020603050405020304" pitchFamily="18" charset="0"/>
                <a:cs typeface="Times New Roman" panose="02020603050405020304" pitchFamily="18" charset="0"/>
              </a:rPr>
              <a:t>Machine Translation: </a:t>
            </a:r>
            <a:r>
              <a:rPr lang="en-US" sz="1800" dirty="0">
                <a:latin typeface="Times New Roman" panose="02020603050405020304" pitchFamily="18" charset="0"/>
                <a:cs typeface="Times New Roman" panose="02020603050405020304" pitchFamily="18" charset="0"/>
              </a:rPr>
              <a:t>Seq2Seq models are known for their effectiveness in translating text from one language to another. The encoder processes the input text in the source language, and the decoder generates the translated text in the target language.</a:t>
            </a:r>
          </a:p>
          <a:p>
            <a:pPr algn="just">
              <a:lnSpc>
                <a:spcPct val="200000"/>
              </a:lnSpc>
              <a:buFont typeface="Arial" panose="020B0604020202020204" pitchFamily="34" charset="0"/>
              <a:buChar char="•"/>
            </a:pPr>
            <a:r>
              <a:rPr lang="en-US" sz="1800" b="1" i="1" dirty="0">
                <a:latin typeface="Times New Roman" panose="02020603050405020304" pitchFamily="18" charset="0"/>
                <a:cs typeface="Times New Roman" panose="02020603050405020304" pitchFamily="18" charset="0"/>
              </a:rPr>
              <a:t>Text Summarization: </a:t>
            </a:r>
            <a:r>
              <a:rPr lang="en-US" sz="1800" dirty="0">
                <a:latin typeface="Times New Roman" panose="02020603050405020304" pitchFamily="18" charset="0"/>
                <a:cs typeface="Times New Roman" panose="02020603050405020304" pitchFamily="18" charset="0"/>
              </a:rPr>
              <a:t>In abstractive text summarization, the encoder processes the input document, and the decoder generates a concise summary of the content.</a:t>
            </a:r>
          </a:p>
          <a:p>
            <a:pPr algn="just">
              <a:lnSpc>
                <a:spcPct val="200000"/>
              </a:lnSpc>
              <a:buFont typeface="Arial" panose="020B0604020202020204" pitchFamily="34" charset="0"/>
              <a:buChar char="•"/>
            </a:pPr>
            <a:r>
              <a:rPr lang="en-US" sz="1800" b="1" i="1" dirty="0">
                <a:latin typeface="Times New Roman" panose="02020603050405020304" pitchFamily="18" charset="0"/>
                <a:cs typeface="Times New Roman" panose="02020603050405020304" pitchFamily="18" charset="0"/>
              </a:rPr>
              <a:t>Speech Recognition: </a:t>
            </a:r>
            <a:r>
              <a:rPr lang="en-US" sz="1800" dirty="0">
                <a:latin typeface="Times New Roman" panose="02020603050405020304" pitchFamily="18" charset="0"/>
                <a:cs typeface="Times New Roman" panose="02020603050405020304" pitchFamily="18" charset="0"/>
              </a:rPr>
              <a:t>Seq2Seq models can convert spoken language (audio) into text. The encoder processes the audio waveform, and the decoder generates a corresponding textual representation of the spoken words.</a:t>
            </a:r>
          </a:p>
          <a:p>
            <a:pPr marL="0" indent="0" algn="just">
              <a:lnSpc>
                <a:spcPct val="150000"/>
              </a:lnSpc>
              <a:buNone/>
            </a:pP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472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686800" cy="563562"/>
          </a:xfrm>
        </p:spPr>
        <p:txBody>
          <a:bodyPr/>
          <a:lstStyle/>
          <a:p>
            <a:r>
              <a:rPr lang="en-IN" sz="3200" b="1" dirty="0">
                <a:latin typeface="Times New Roman" panose="02020603050405020304" pitchFamily="18" charset="0"/>
                <a:cs typeface="Times New Roman" panose="02020603050405020304" pitchFamily="18" charset="0"/>
              </a:rPr>
              <a:t>Encoder-decoder sequence to sequence model</a:t>
            </a:r>
          </a:p>
        </p:txBody>
      </p:sp>
      <p:pic>
        <p:nvPicPr>
          <p:cNvPr id="1026" name="Picture 2">
            <a:extLst>
              <a:ext uri="{FF2B5EF4-FFF2-40B4-BE49-F238E27FC236}">
                <a16:creationId xmlns:a16="http://schemas.microsoft.com/office/drawing/2014/main" id="{5D80812E-ED7B-200F-3858-1A1BE72868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86800" cy="4065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9AC5A2-7FBF-8937-30F1-5CDE3ED10E75}"/>
              </a:ext>
            </a:extLst>
          </p:cNvPr>
          <p:cNvSpPr txBox="1"/>
          <p:nvPr/>
        </p:nvSpPr>
        <p:spPr>
          <a:xfrm>
            <a:off x="457200" y="5343435"/>
            <a:ext cx="8305800" cy="1200329"/>
          </a:xfrm>
          <a:prstGeom prst="rect">
            <a:avLst/>
          </a:prstGeom>
          <a:noFill/>
        </p:spPr>
        <p:txBody>
          <a:bodyPr wrap="square">
            <a:spAutoFit/>
          </a:bodyPr>
          <a:lstStyle/>
          <a:p>
            <a:r>
              <a:rPr lang="en-IN" dirty="0">
                <a:hlinkClick r:id="rId3"/>
              </a:rPr>
              <a:t>https://towardsdatascience.com/understanding-encoder-decoder-sequence-to-sequence-model-679e04af4346</a:t>
            </a:r>
            <a:endParaRPr lang="en-IN" dirty="0"/>
          </a:p>
          <a:p>
            <a:r>
              <a:rPr lang="en-IN" dirty="0">
                <a:hlinkClick r:id="rId4"/>
              </a:rPr>
              <a:t>https://www.cloudskillsboost.google/course_sessions/5521175/video/383848</a:t>
            </a:r>
            <a:endParaRPr lang="en-IN" dirty="0"/>
          </a:p>
          <a:p>
            <a:endParaRPr lang="en-IN" dirty="0"/>
          </a:p>
        </p:txBody>
      </p:sp>
    </p:spTree>
    <p:extLst>
      <p:ext uri="{BB962C8B-B14F-4D97-AF65-F5344CB8AC3E}">
        <p14:creationId xmlns:p14="http://schemas.microsoft.com/office/powerpoint/2010/main" val="44802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90500" y="-76200"/>
            <a:ext cx="8686800" cy="563562"/>
          </a:xfrm>
        </p:spPr>
        <p:txBody>
          <a:bodyPr/>
          <a:lstStyle/>
          <a:p>
            <a:r>
              <a:rPr lang="en-US" sz="3200" b="1" dirty="0">
                <a:latin typeface="Times New Roman" panose="02020603050405020304" pitchFamily="18" charset="0"/>
                <a:cs typeface="Times New Roman" panose="02020603050405020304" pitchFamily="18" charset="0"/>
              </a:rPr>
              <a:t>Pointer-Generator Networks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5138" y="487362"/>
            <a:ext cx="9144000" cy="635964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Pointer-Pointer-Generator Networks are a neural architecture, built on </a:t>
            </a:r>
            <a:r>
              <a:rPr lang="en-US" sz="1800" b="1" i="1" dirty="0">
                <a:latin typeface="Times New Roman" panose="02020603050405020304" pitchFamily="18" charset="0"/>
                <a:cs typeface="Times New Roman" panose="02020603050405020304" pitchFamily="18" charset="0"/>
              </a:rPr>
              <a:t>RNNs or transformers</a:t>
            </a:r>
            <a:r>
              <a:rPr lang="en-US" sz="1800" dirty="0">
                <a:latin typeface="Times New Roman" panose="02020603050405020304" pitchFamily="18" charset="0"/>
                <a:cs typeface="Times New Roman" panose="02020603050405020304" pitchFamily="18" charset="0"/>
              </a:rPr>
              <a:t>, that processes input and generates output.</a:t>
            </a:r>
          </a:p>
          <a:p>
            <a:pPr algn="just">
              <a:lnSpc>
                <a:spcPct val="150000"/>
              </a:lnSpc>
            </a:pPr>
            <a:r>
              <a:rPr lang="en-US" sz="1800" dirty="0">
                <a:latin typeface="Times New Roman" panose="02020603050405020304" pitchFamily="18" charset="0"/>
                <a:cs typeface="Times New Roman" panose="02020603050405020304" pitchFamily="18" charset="0"/>
              </a:rPr>
              <a:t>Key characteristics and components of Pointer-Generator Networks:</a:t>
            </a:r>
          </a:p>
          <a:p>
            <a:pPr lvl="1"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Hybrid Approach: </a:t>
            </a:r>
            <a:r>
              <a:rPr lang="en-US" sz="1800" dirty="0">
                <a:latin typeface="Times New Roman" panose="02020603050405020304" pitchFamily="18" charset="0"/>
                <a:cs typeface="Times New Roman" panose="02020603050405020304" pitchFamily="18" charset="0"/>
              </a:rPr>
              <a:t>Pointer-Generator Networks combine the characteristics of both </a:t>
            </a:r>
            <a:r>
              <a:rPr lang="en-US" sz="1800" b="1" i="1" dirty="0">
                <a:latin typeface="Times New Roman" panose="02020603050405020304" pitchFamily="18" charset="0"/>
                <a:cs typeface="Times New Roman" panose="02020603050405020304" pitchFamily="18" charset="0"/>
              </a:rPr>
              <a:t>extractive and abstractive summarization. </a:t>
            </a:r>
            <a:r>
              <a:rPr lang="en-US" sz="1800" dirty="0">
                <a:latin typeface="Times New Roman" panose="02020603050405020304" pitchFamily="18" charset="0"/>
                <a:cs typeface="Times New Roman" panose="02020603050405020304" pitchFamily="18" charset="0"/>
              </a:rPr>
              <a:t>They have the ability to "copy" words or phrases directly from the source text (extractive) and also generate novel words and phrases to form a coherent and informative summary (abstractive).</a:t>
            </a:r>
          </a:p>
          <a:p>
            <a:pPr lvl="1"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Encoder-Decoder Architecture: </a:t>
            </a:r>
            <a:r>
              <a:rPr lang="en-US" sz="1800" dirty="0">
                <a:latin typeface="Times New Roman" panose="02020603050405020304" pitchFamily="18" charset="0"/>
                <a:cs typeface="Times New Roman" panose="02020603050405020304" pitchFamily="18" charset="0"/>
              </a:rPr>
              <a:t>Like many other sequence-to-sequence models, Pointer-Generator Networks consist of an encoder and a decoder. The encoder processes the input text, and the decoder generates the summary.</a:t>
            </a:r>
            <a:r>
              <a:rPr lang="en-US" sz="1800" b="1" i="1" dirty="0">
                <a:latin typeface="Times New Roman" panose="02020603050405020304" pitchFamily="18" charset="0"/>
                <a:cs typeface="Times New Roman" panose="02020603050405020304" pitchFamily="18" charset="0"/>
              </a:rPr>
              <a:t> The key difference lies in how the decoder operates.</a:t>
            </a:r>
          </a:p>
          <a:p>
            <a:pPr lvl="1" algn="just">
              <a:lnSpc>
                <a:spcPct val="150000"/>
              </a:lnSpc>
              <a:buFont typeface="+mj-lt"/>
              <a:buAutoNum type="arabicPeriod"/>
            </a:pPr>
            <a:r>
              <a:rPr lang="en-US" sz="1800" b="1" i="1" dirty="0">
                <a:latin typeface="Times New Roman" panose="02020603050405020304" pitchFamily="18" charset="0"/>
                <a:cs typeface="Times New Roman" panose="02020603050405020304" pitchFamily="18" charset="0"/>
              </a:rPr>
              <a:t>Pointer Mechanism: </a:t>
            </a:r>
            <a:r>
              <a:rPr lang="en-US" sz="1800" dirty="0">
                <a:latin typeface="Times New Roman" panose="02020603050405020304" pitchFamily="18" charset="0"/>
                <a:cs typeface="Times New Roman" panose="02020603050405020304" pitchFamily="18" charset="0"/>
              </a:rPr>
              <a:t>The decoder includes a </a:t>
            </a:r>
            <a:r>
              <a:rPr lang="en-US" sz="1800" b="1" i="1" dirty="0">
                <a:latin typeface="Times New Roman" panose="02020603050405020304" pitchFamily="18" charset="0"/>
                <a:cs typeface="Times New Roman" panose="02020603050405020304" pitchFamily="18" charset="0"/>
              </a:rPr>
              <a:t>pointer mechanism, </a:t>
            </a:r>
            <a:r>
              <a:rPr lang="en-US" sz="1800" dirty="0">
                <a:latin typeface="Times New Roman" panose="02020603050405020304" pitchFamily="18" charset="0"/>
                <a:cs typeface="Times New Roman" panose="02020603050405020304" pitchFamily="18" charset="0"/>
              </a:rPr>
              <a:t>which allows it to select and copy words from the input text into the summary. This is especially valuable for retaining specific details, named entities, or rare words from the source text, ensuring that the summary remains faithful to the source.</a:t>
            </a:r>
          </a:p>
        </p:txBody>
      </p:sp>
    </p:spTree>
    <p:extLst>
      <p:ext uri="{BB962C8B-B14F-4D97-AF65-F5344CB8AC3E}">
        <p14:creationId xmlns:p14="http://schemas.microsoft.com/office/powerpoint/2010/main" val="14460928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90500" y="-76200"/>
            <a:ext cx="8686800" cy="563562"/>
          </a:xfrm>
        </p:spPr>
        <p:txBody>
          <a:bodyPr/>
          <a:lstStyle/>
          <a:p>
            <a:r>
              <a:rPr lang="en-US" sz="3200" b="1" dirty="0">
                <a:latin typeface="Times New Roman" panose="02020603050405020304" pitchFamily="18" charset="0"/>
                <a:cs typeface="Times New Roman" panose="02020603050405020304" pitchFamily="18" charset="0"/>
              </a:rPr>
              <a:t>Pointer-Generator Networks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64581"/>
            <a:ext cx="8915400" cy="6359643"/>
          </a:xfrm>
        </p:spPr>
        <p:txBody>
          <a:bodyPr/>
          <a:lstStyle/>
          <a:p>
            <a:pPr algn="just">
              <a:lnSpc>
                <a:spcPct val="150000"/>
              </a:lnSpc>
              <a:buFont typeface="+mj-lt"/>
              <a:buAutoNum type="arabicPeriod" startAt="4"/>
            </a:pPr>
            <a:r>
              <a:rPr lang="en-US" sz="1800" b="1" i="1" dirty="0">
                <a:latin typeface="Times New Roman" panose="02020603050405020304" pitchFamily="18" charset="0"/>
                <a:cs typeface="Times New Roman" panose="02020603050405020304" pitchFamily="18" charset="0"/>
              </a:rPr>
              <a:t>Coverage Mechanism: </a:t>
            </a:r>
            <a:r>
              <a:rPr lang="en-US" sz="1800" dirty="0">
                <a:latin typeface="Times New Roman" panose="02020603050405020304" pitchFamily="18" charset="0"/>
                <a:cs typeface="Times New Roman" panose="02020603050405020304" pitchFamily="18" charset="0"/>
              </a:rPr>
              <a:t>Pointer-Generator Networks often include a coverage mechanism that keeps track of which words in the </a:t>
            </a:r>
            <a:r>
              <a:rPr lang="en-US" sz="1800" b="1" i="1" dirty="0">
                <a:latin typeface="Times New Roman" panose="02020603050405020304" pitchFamily="18" charset="0"/>
                <a:cs typeface="Times New Roman" panose="02020603050405020304" pitchFamily="18" charset="0"/>
              </a:rPr>
              <a:t>source text have been attended to by the decoder. </a:t>
            </a:r>
            <a:r>
              <a:rPr lang="en-US" sz="1800" dirty="0">
                <a:latin typeface="Times New Roman" panose="02020603050405020304" pitchFamily="18" charset="0"/>
                <a:cs typeface="Times New Roman" panose="02020603050405020304" pitchFamily="18" charset="0"/>
              </a:rPr>
              <a:t>This helps prevent repetition of words and encourages the generation of more diverse and coherent summaries.</a:t>
            </a:r>
          </a:p>
          <a:p>
            <a:pPr algn="just">
              <a:lnSpc>
                <a:spcPct val="150000"/>
              </a:lnSpc>
              <a:buFont typeface="+mj-lt"/>
              <a:buAutoNum type="arabicPeriod" startAt="4"/>
            </a:pPr>
            <a:r>
              <a:rPr lang="en-US" sz="1800" b="1" i="1" dirty="0">
                <a:latin typeface="Times New Roman" panose="02020603050405020304" pitchFamily="18" charset="0"/>
                <a:cs typeface="Times New Roman" panose="02020603050405020304" pitchFamily="18" charset="0"/>
              </a:rPr>
              <a:t>Word Generation: </a:t>
            </a:r>
            <a:r>
              <a:rPr lang="en-US" sz="1800" dirty="0">
                <a:latin typeface="Times New Roman" panose="02020603050405020304" pitchFamily="18" charset="0"/>
                <a:cs typeface="Times New Roman" panose="02020603050405020304" pitchFamily="18" charset="0"/>
              </a:rPr>
              <a:t>In addition to copying words from the source text, the decoder generates new words and phrases when necessary to create a coherent summary. It does so by learning how to predict which words to generate based on the context.</a:t>
            </a:r>
          </a:p>
          <a:p>
            <a:pPr algn="just">
              <a:lnSpc>
                <a:spcPct val="150000"/>
              </a:lnSpc>
              <a:buFont typeface="+mj-lt"/>
              <a:buAutoNum type="arabicPeriod" startAt="4"/>
            </a:pPr>
            <a:r>
              <a:rPr lang="en-US" sz="1800" b="1" i="1" dirty="0">
                <a:latin typeface="Times New Roman" panose="02020603050405020304" pitchFamily="18" charset="0"/>
                <a:cs typeface="Times New Roman" panose="02020603050405020304" pitchFamily="18" charset="0"/>
              </a:rPr>
              <a:t>Training Data: </a:t>
            </a:r>
            <a:r>
              <a:rPr lang="en-US" sz="1800" dirty="0">
                <a:latin typeface="Times New Roman" panose="02020603050405020304" pitchFamily="18" charset="0"/>
                <a:cs typeface="Times New Roman" panose="02020603050405020304" pitchFamily="18" charset="0"/>
              </a:rPr>
              <a:t>Training Pointer-Generator Networks typically requires access to parallel data where the source text is matched with its corresponding summary. This allows the model to learn both extraction and generation behaviors.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Pointer-Generator Networks have demonstrated success in various NLP tasks, especially in text summarization, where they can generate informative and coherent summaries that include both extracted content from the source text and abstractive content that captures the essence of the text. This hybrid approach has helped o</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209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90500" y="33779"/>
            <a:ext cx="8686800" cy="563562"/>
          </a:xfrm>
        </p:spPr>
        <p:txBody>
          <a:bodyPr/>
          <a:lstStyle/>
          <a:p>
            <a:r>
              <a:rPr lang="en-US" sz="3200" b="1" dirty="0">
                <a:latin typeface="Times New Roman" panose="02020603050405020304" pitchFamily="18" charset="0"/>
                <a:cs typeface="Times New Roman" panose="02020603050405020304" pitchFamily="18" charset="0"/>
              </a:rPr>
              <a:t>Transformer based Networks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685800"/>
            <a:ext cx="8915400" cy="635964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Transformer is a neural network architecture. </a:t>
            </a:r>
          </a:p>
          <a:p>
            <a:pPr algn="just">
              <a:lnSpc>
                <a:spcPct val="150000"/>
              </a:lnSpc>
            </a:pPr>
            <a:r>
              <a:rPr lang="en-US" sz="1800" dirty="0">
                <a:latin typeface="Times New Roman" panose="02020603050405020304" pitchFamily="18" charset="0"/>
                <a:cs typeface="Times New Roman" panose="02020603050405020304" pitchFamily="18" charset="0"/>
              </a:rPr>
              <a:t>Unlike traditional recurrent neural networks (RNNs) and convolutional neural networks (CNNs), transformers rely on </a:t>
            </a:r>
            <a:r>
              <a:rPr lang="en-US" sz="1800" b="1" i="1" dirty="0">
                <a:latin typeface="Times New Roman" panose="02020603050405020304" pitchFamily="18" charset="0"/>
                <a:cs typeface="Times New Roman" panose="02020603050405020304" pitchFamily="18" charset="0"/>
              </a:rPr>
              <a:t>self-attention mechanisms</a:t>
            </a:r>
            <a:r>
              <a:rPr lang="en-US" sz="1800" dirty="0">
                <a:latin typeface="Times New Roman" panose="02020603050405020304" pitchFamily="18" charset="0"/>
                <a:cs typeface="Times New Roman" panose="02020603050405020304" pitchFamily="18" charset="0"/>
              </a:rPr>
              <a:t> to process sequences of data.</a:t>
            </a:r>
          </a:p>
          <a:p>
            <a:pPr algn="just">
              <a:lnSpc>
                <a:spcPct val="150000"/>
              </a:lnSpc>
            </a:pPr>
            <a:r>
              <a:rPr lang="en-US" sz="1800" dirty="0">
                <a:latin typeface="Times New Roman" panose="02020603050405020304" pitchFamily="18" charset="0"/>
                <a:cs typeface="Times New Roman" panose="02020603050405020304" pitchFamily="18" charset="0"/>
              </a:rPr>
              <a:t>These models have shown promising results for abstractive summarization tasks, such as </a:t>
            </a:r>
            <a:r>
              <a:rPr lang="en-US" sz="1800" b="1" i="1" dirty="0">
                <a:latin typeface="Times New Roman" panose="02020603050405020304" pitchFamily="18" charset="0"/>
                <a:cs typeface="Times New Roman" panose="02020603050405020304" pitchFamily="18" charset="0"/>
              </a:rPr>
              <a:t>BERT, GPT-2, T5</a:t>
            </a:r>
            <a:r>
              <a:rPr lang="en-US" sz="1800" dirty="0">
                <a:latin typeface="Times New Roman" panose="02020603050405020304" pitchFamily="18" charset="0"/>
                <a:cs typeface="Times New Roman" panose="02020603050405020304" pitchFamily="18" charset="0"/>
              </a:rPr>
              <a:t>, etc.</a:t>
            </a:r>
          </a:p>
          <a:p>
            <a:pPr algn="just">
              <a:lnSpc>
                <a:spcPct val="150000"/>
              </a:lnSpc>
            </a:pPr>
            <a:r>
              <a:rPr lang="en-US" sz="1800" b="1" i="1" dirty="0">
                <a:latin typeface="Times New Roman" panose="02020603050405020304" pitchFamily="18" charset="0"/>
                <a:cs typeface="Times New Roman" panose="02020603050405020304" pitchFamily="18" charset="0"/>
              </a:rPr>
              <a:t>Self-Attention Mechanism: </a:t>
            </a:r>
            <a:r>
              <a:rPr lang="en-US" sz="1800" dirty="0">
                <a:latin typeface="Times New Roman" panose="02020603050405020304" pitchFamily="18" charset="0"/>
                <a:cs typeface="Times New Roman" panose="02020603050405020304" pitchFamily="18" charset="0"/>
              </a:rPr>
              <a:t>The self-attention mechanism allows the model to consider the </a:t>
            </a:r>
            <a:r>
              <a:rPr lang="en-US" sz="1800" b="1" i="1" dirty="0">
                <a:latin typeface="Times New Roman" panose="02020603050405020304" pitchFamily="18" charset="0"/>
                <a:cs typeface="Times New Roman" panose="02020603050405020304" pitchFamily="18" charset="0"/>
              </a:rPr>
              <a:t>relationships and dependencies between all words or tokens in a sequence simultaneously. </a:t>
            </a:r>
            <a:r>
              <a:rPr lang="en-US" sz="1800" dirty="0">
                <a:latin typeface="Times New Roman" panose="02020603050405020304" pitchFamily="18" charset="0"/>
                <a:cs typeface="Times New Roman" panose="02020603050405020304" pitchFamily="18" charset="0"/>
              </a:rPr>
              <a:t>This enables transformers to capture complex contextual information, including long-range dependencies, which is crucial for understanding the meaning of text.</a:t>
            </a:r>
          </a:p>
          <a:p>
            <a:pPr algn="just">
              <a:lnSpc>
                <a:spcPct val="150000"/>
              </a:lnSpc>
            </a:pPr>
            <a:r>
              <a:rPr lang="en-US" sz="1800" b="1" i="1" dirty="0">
                <a:latin typeface="Times New Roman" panose="02020603050405020304" pitchFamily="18" charset="0"/>
                <a:cs typeface="Times New Roman" panose="02020603050405020304" pitchFamily="18" charset="0"/>
              </a:rPr>
              <a:t>Contextual Relationships: </a:t>
            </a:r>
            <a:r>
              <a:rPr lang="en-US" sz="1800" dirty="0">
                <a:latin typeface="Times New Roman" panose="02020603050405020304" pitchFamily="18" charset="0"/>
                <a:cs typeface="Times New Roman" panose="02020603050405020304" pitchFamily="18" charset="0"/>
              </a:rPr>
              <a:t>Transformers can effectively capture contextual relationships between words in the text. For example, when generating a summary, they consider not only the current word but also the relevant words that provide context and meaning to the current word. This results in more coherent and contextually relevant summaries.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2567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90500" y="-76200"/>
            <a:ext cx="8686800" cy="563562"/>
          </a:xfrm>
        </p:spPr>
        <p:txBody>
          <a:bodyPr/>
          <a:lstStyle/>
          <a:p>
            <a:r>
              <a:rPr lang="en-US" sz="3200" b="1" dirty="0">
                <a:latin typeface="Times New Roman" panose="02020603050405020304" pitchFamily="18" charset="0"/>
                <a:cs typeface="Times New Roman" panose="02020603050405020304" pitchFamily="18" charset="0"/>
              </a:rPr>
              <a:t>Transformer based Networks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64581"/>
            <a:ext cx="8915400" cy="635964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Transformers, such as BERT, GPT-2, and T5, excel in abstractive summarization due to their advanced self-attention mechanisms and deep learning capabilities.</a:t>
            </a:r>
          </a:p>
          <a:p>
            <a:pPr algn="just">
              <a:lnSpc>
                <a:spcPct val="150000"/>
              </a:lnSpc>
            </a:pPr>
            <a:r>
              <a:rPr lang="en-US" sz="1800" b="1" i="1" dirty="0">
                <a:latin typeface="Times New Roman" panose="02020603050405020304" pitchFamily="18" charset="0"/>
                <a:cs typeface="Times New Roman" panose="02020603050405020304" pitchFamily="18" charset="0"/>
              </a:rPr>
              <a:t>BERT (Bidirectional Encoder Representations from Transformers): </a:t>
            </a:r>
            <a:r>
              <a:rPr lang="en-US" sz="1800" dirty="0">
                <a:latin typeface="Times New Roman" panose="02020603050405020304" pitchFamily="18" charset="0"/>
                <a:cs typeface="Times New Roman" panose="02020603050405020304" pitchFamily="18" charset="0"/>
              </a:rPr>
              <a:t>BERT is a pre-trained transformer model that captures bidirectional contextual information. It's used as a foundation for various NLP tasks, including abstractive summarization. BERT-based models can understand the context of words and generate summaries that are contextually relevant.</a:t>
            </a:r>
          </a:p>
          <a:p>
            <a:pPr algn="just">
              <a:lnSpc>
                <a:spcPct val="150000"/>
              </a:lnSpc>
            </a:pPr>
            <a:r>
              <a:rPr lang="en-US" sz="1800" b="1" i="1" dirty="0">
                <a:latin typeface="Times New Roman" panose="02020603050405020304" pitchFamily="18" charset="0"/>
                <a:cs typeface="Times New Roman" panose="02020603050405020304" pitchFamily="18" charset="0"/>
              </a:rPr>
              <a:t>GPT-2 (Generative Pre-trained Transformer 2): </a:t>
            </a:r>
            <a:r>
              <a:rPr lang="en-US" sz="1800" dirty="0">
                <a:latin typeface="Times New Roman" panose="02020603050405020304" pitchFamily="18" charset="0"/>
                <a:cs typeface="Times New Roman" panose="02020603050405020304" pitchFamily="18" charset="0"/>
              </a:rPr>
              <a:t>GPT-2 is a generative model that uses transformers to generate human-like text. It's capable of abstractive summarization by generating coherent and contextually relevant summaries. GPT-2 has been applied to a wide range of NLP tasks, including summarization.</a:t>
            </a:r>
          </a:p>
          <a:p>
            <a:pPr algn="just">
              <a:lnSpc>
                <a:spcPct val="150000"/>
              </a:lnSpc>
            </a:pPr>
            <a:r>
              <a:rPr lang="en-US" sz="1800" b="1" i="1" dirty="0">
                <a:latin typeface="Times New Roman" panose="02020603050405020304" pitchFamily="18" charset="0"/>
                <a:cs typeface="Times New Roman" panose="02020603050405020304" pitchFamily="18" charset="0"/>
              </a:rPr>
              <a:t>T5 (Text-to-Text Transfer Transformer):</a:t>
            </a:r>
            <a:r>
              <a:rPr lang="en-US" sz="1800" dirty="0">
                <a:latin typeface="Times New Roman" panose="02020603050405020304" pitchFamily="18" charset="0"/>
                <a:cs typeface="Times New Roman" panose="02020603050405020304" pitchFamily="18" charset="0"/>
              </a:rPr>
              <a:t> T5 is a model that frames all NLP tasks as text-to-text tasks. It has shown remarkable results in various tasks, including summarization. By treating summarization as a text-to-text task, T5 can generate abstractive summaries effectively.</a:t>
            </a:r>
          </a:p>
        </p:txBody>
      </p:sp>
    </p:spTree>
    <p:extLst>
      <p:ext uri="{BB962C8B-B14F-4D97-AF65-F5344CB8AC3E}">
        <p14:creationId xmlns:p14="http://schemas.microsoft.com/office/powerpoint/2010/main" val="2739341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52400"/>
            <a:ext cx="8229600" cy="563562"/>
          </a:xfrm>
        </p:spPr>
        <p:txBody>
          <a:bodyPr/>
          <a:lstStyle/>
          <a:p>
            <a:pPr fontAlgn="base">
              <a:lnSpc>
                <a:spcPct val="150000"/>
              </a:lnSpc>
            </a:pPr>
            <a:r>
              <a:rPr lang="en-US" sz="2400" b="1" dirty="0">
                <a:latin typeface="Times New Roman" panose="02020603050405020304" pitchFamily="18" charset="0"/>
                <a:cs typeface="Times New Roman" panose="02020603050405020304" pitchFamily="18" charset="0"/>
              </a:rPr>
              <a:t>Sequence-to-Sequence vs Pointer-Generator vs Transformer-based models</a:t>
            </a:r>
          </a:p>
        </p:txBody>
      </p:sp>
      <p:pic>
        <p:nvPicPr>
          <p:cNvPr id="8" name="Picture 7">
            <a:extLst>
              <a:ext uri="{FF2B5EF4-FFF2-40B4-BE49-F238E27FC236}">
                <a16:creationId xmlns:a16="http://schemas.microsoft.com/office/drawing/2014/main" id="{FCFFCE47-EE53-C7E7-2F8A-6B2A8950E82E}"/>
              </a:ext>
            </a:extLst>
          </p:cNvPr>
          <p:cNvPicPr>
            <a:picLocks noChangeAspect="1"/>
          </p:cNvPicPr>
          <p:nvPr/>
        </p:nvPicPr>
        <p:blipFill>
          <a:blip r:embed="rId2"/>
          <a:stretch>
            <a:fillRect/>
          </a:stretch>
        </p:blipFill>
        <p:spPr>
          <a:xfrm>
            <a:off x="457200" y="1143000"/>
            <a:ext cx="8229600" cy="5257800"/>
          </a:xfrm>
          <a:prstGeom prst="rect">
            <a:avLst/>
          </a:prstGeom>
        </p:spPr>
      </p:pic>
    </p:spTree>
    <p:extLst>
      <p:ext uri="{BB962C8B-B14F-4D97-AF65-F5344CB8AC3E}">
        <p14:creationId xmlns:p14="http://schemas.microsoft.com/office/powerpoint/2010/main" val="1561254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52400"/>
            <a:ext cx="8229600" cy="563562"/>
          </a:xfrm>
        </p:spPr>
        <p:txBody>
          <a:bodyPr/>
          <a:lstStyle/>
          <a:p>
            <a:pPr fontAlgn="base">
              <a:lnSpc>
                <a:spcPct val="150000"/>
              </a:lnSpc>
            </a:pPr>
            <a:r>
              <a:rPr lang="en-US" sz="2400" b="1" dirty="0">
                <a:latin typeface="Times New Roman" panose="02020603050405020304" pitchFamily="18" charset="0"/>
                <a:cs typeface="Times New Roman" panose="02020603050405020304" pitchFamily="18" charset="0"/>
              </a:rPr>
              <a:t>Sequence-to-Sequence vs Pointer-Generator vs Transformer-based models</a:t>
            </a:r>
          </a:p>
        </p:txBody>
      </p:sp>
      <p:pic>
        <p:nvPicPr>
          <p:cNvPr id="5" name="Picture 4">
            <a:extLst>
              <a:ext uri="{FF2B5EF4-FFF2-40B4-BE49-F238E27FC236}">
                <a16:creationId xmlns:a16="http://schemas.microsoft.com/office/drawing/2014/main" id="{F72556E1-2A32-86E1-6907-84571D31E6F9}"/>
              </a:ext>
            </a:extLst>
          </p:cNvPr>
          <p:cNvPicPr>
            <a:picLocks noChangeAspect="1"/>
          </p:cNvPicPr>
          <p:nvPr/>
        </p:nvPicPr>
        <p:blipFill>
          <a:blip r:embed="rId2"/>
          <a:stretch>
            <a:fillRect/>
          </a:stretch>
        </p:blipFill>
        <p:spPr>
          <a:xfrm>
            <a:off x="457200" y="1066800"/>
            <a:ext cx="8153400" cy="5562600"/>
          </a:xfrm>
          <a:prstGeom prst="rect">
            <a:avLst/>
          </a:prstGeom>
        </p:spPr>
      </p:pic>
    </p:spTree>
    <p:extLst>
      <p:ext uri="{BB962C8B-B14F-4D97-AF65-F5344CB8AC3E}">
        <p14:creationId xmlns:p14="http://schemas.microsoft.com/office/powerpoint/2010/main" val="1126285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10815</TotalTime>
  <Words>14886</Words>
  <Application>Microsoft Office PowerPoint</Application>
  <PresentationFormat>On-screen Show (4:3)</PresentationFormat>
  <Paragraphs>826</Paragraphs>
  <Slides>179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179</vt:i4>
      </vt:variant>
    </vt:vector>
  </HeadingPairs>
  <TitlesOfParts>
    <vt:vector size="189" baseType="lpstr">
      <vt:lpstr>Arial</vt:lpstr>
      <vt:lpstr>Calibri</vt:lpstr>
      <vt:lpstr>Courier New</vt:lpstr>
      <vt:lpstr>Google Sans</vt:lpstr>
      <vt:lpstr>Noto Sans</vt:lpstr>
      <vt:lpstr>Poppins</vt:lpstr>
      <vt:lpstr>Symbol</vt:lpstr>
      <vt:lpstr>Times New Roman</vt:lpstr>
      <vt:lpstr>Verdana</vt:lpstr>
      <vt:lpstr>Office Theme</vt:lpstr>
      <vt:lpstr>UNIT IV</vt:lpstr>
      <vt:lpstr>Topics</vt:lpstr>
      <vt:lpstr>Information Extraction and its approaches  </vt:lpstr>
      <vt:lpstr> Information Extraction (IE) </vt:lpstr>
      <vt:lpstr> Information Extraction (IE) </vt:lpstr>
      <vt:lpstr> Information Extraction (IE) </vt:lpstr>
      <vt:lpstr> Information Extraction </vt:lpstr>
      <vt:lpstr> Information Extraction </vt:lpstr>
      <vt:lpstr> Ex of Information Extraction </vt:lpstr>
      <vt:lpstr> Ex of Information Extraction </vt:lpstr>
      <vt:lpstr> Information Extraction (IE) </vt:lpstr>
      <vt:lpstr>How does IE works?</vt:lpstr>
      <vt:lpstr>  Most common techniques for IE  </vt:lpstr>
      <vt:lpstr>  Tokenization   </vt:lpstr>
      <vt:lpstr>  Code for Tokenization   </vt:lpstr>
      <vt:lpstr>  Parts of Speech Tagging   </vt:lpstr>
      <vt:lpstr>  Parts of Speech Tagging   </vt:lpstr>
      <vt:lpstr>   Dependency Graphs    </vt:lpstr>
      <vt:lpstr>   Dependency Graphs    </vt:lpstr>
      <vt:lpstr>   Named Entity Recognition (NER) with Spacy    </vt:lpstr>
      <vt:lpstr>   Role of NER in the context of IE    </vt:lpstr>
      <vt:lpstr>   NER with Spacy    </vt:lpstr>
      <vt:lpstr>   An Example of Information Extraction    </vt:lpstr>
      <vt:lpstr>   Steps on how IE from text    </vt:lpstr>
      <vt:lpstr>   Steps on how IE from text    </vt:lpstr>
      <vt:lpstr>   Steps for data collection using API   </vt:lpstr>
      <vt:lpstr>   Steps on how IE from text    </vt:lpstr>
      <vt:lpstr>   Steps on how IE from text    </vt:lpstr>
      <vt:lpstr>   Steps on how IE from text    </vt:lpstr>
      <vt:lpstr>   Steps on how IE from text    </vt:lpstr>
      <vt:lpstr>  Example - IE on ID card   </vt:lpstr>
      <vt:lpstr> Applications of IE </vt:lpstr>
      <vt:lpstr>Information Retrieval </vt:lpstr>
      <vt:lpstr>   Information Retrieval (IR)    </vt:lpstr>
      <vt:lpstr>   IE vs IR    </vt:lpstr>
      <vt:lpstr>   Information Retrieval (IR)    </vt:lpstr>
      <vt:lpstr>   Basics of Information Retrieval (IR)    </vt:lpstr>
      <vt:lpstr>   Basics of Information Retrieval (IR)    </vt:lpstr>
      <vt:lpstr>   Basics of Information Retrieval (IR)    </vt:lpstr>
      <vt:lpstr>   What is Indexing?    </vt:lpstr>
      <vt:lpstr>   Indexing    </vt:lpstr>
      <vt:lpstr>   Inverted Index    </vt:lpstr>
      <vt:lpstr>   Inverted Index    </vt:lpstr>
      <vt:lpstr>   Matching    </vt:lpstr>
      <vt:lpstr>  Relevance  </vt:lpstr>
      <vt:lpstr>   TF-IDF    </vt:lpstr>
      <vt:lpstr>   BM25    </vt:lpstr>
      <vt:lpstr>IR models</vt:lpstr>
      <vt:lpstr>Types of IR models</vt:lpstr>
      <vt:lpstr>Classical problem in IR systems</vt:lpstr>
      <vt:lpstr>Classical problem in IR systems</vt:lpstr>
      <vt:lpstr>Components of IR systems</vt:lpstr>
      <vt:lpstr>Components of IR systems</vt:lpstr>
      <vt:lpstr>Boolean Model</vt:lpstr>
      <vt:lpstr>Boolean Model</vt:lpstr>
      <vt:lpstr>Semantic Search </vt:lpstr>
      <vt:lpstr>Semantic Search</vt:lpstr>
      <vt:lpstr>Semantic Search</vt:lpstr>
      <vt:lpstr>Semantic Search </vt:lpstr>
      <vt:lpstr>IR vs IE vs Semantic Search</vt:lpstr>
      <vt:lpstr>Semantic Search Example </vt:lpstr>
      <vt:lpstr>Semantic Search Example </vt:lpstr>
      <vt:lpstr> How does semantic search work?  </vt:lpstr>
      <vt:lpstr> How does semantic search work?  </vt:lpstr>
      <vt:lpstr> How does semantic search work?  </vt:lpstr>
      <vt:lpstr> How does semantic search work?  </vt:lpstr>
      <vt:lpstr> How does semantic search work?  </vt:lpstr>
      <vt:lpstr> How does semantic search work?  </vt:lpstr>
      <vt:lpstr> Semantic search vs. keyword search  </vt:lpstr>
      <vt:lpstr> Semantic search vs. keyword search  </vt:lpstr>
      <vt:lpstr>Benefits of semantic search</vt:lpstr>
      <vt:lpstr>Benefits of semantic search</vt:lpstr>
      <vt:lpstr>Benefits of semantic search</vt:lpstr>
      <vt:lpstr>Summarization </vt:lpstr>
      <vt:lpstr>Summarization</vt:lpstr>
      <vt:lpstr>Ex of Summarization</vt:lpstr>
      <vt:lpstr>Why automatic text summarization?</vt:lpstr>
      <vt:lpstr>Types of Summarization</vt:lpstr>
      <vt:lpstr>Text Summarization</vt:lpstr>
      <vt:lpstr>How does this text summarizer work?</vt:lpstr>
      <vt:lpstr>Demo - Text summarizer</vt:lpstr>
      <vt:lpstr>Extractive Vs Abstractive, Summarization  </vt:lpstr>
      <vt:lpstr>Auto summarization</vt:lpstr>
      <vt:lpstr>Approaches in auto summarization</vt:lpstr>
      <vt:lpstr>Extractive Vs Abstractive Summarization</vt:lpstr>
      <vt:lpstr>Algorithms used for Extractive Summarization</vt:lpstr>
      <vt:lpstr>Algorithms used for Extractive Summarization</vt:lpstr>
      <vt:lpstr>Method to calculate cosine similarity</vt:lpstr>
      <vt:lpstr>Method to calculate cosine similarity</vt:lpstr>
      <vt:lpstr>Algorithms used for Abstractive Summarization</vt:lpstr>
      <vt:lpstr>Sequence-to-Sequence models</vt:lpstr>
      <vt:lpstr>Sequence-to-Sequence models</vt:lpstr>
      <vt:lpstr>Encoder-decoder sequence to sequence model</vt:lpstr>
      <vt:lpstr>Pointer-Generator Networks </vt:lpstr>
      <vt:lpstr>Pointer-Generator Networks </vt:lpstr>
      <vt:lpstr>Transformer based Networks </vt:lpstr>
      <vt:lpstr>Transformer based Networks </vt:lpstr>
      <vt:lpstr>Sequence-to-Sequence vs Pointer-Generator vs Transformer-based models</vt:lpstr>
      <vt:lpstr>Sequence-to-Sequence vs Pointer-Generator vs Transformer-based models</vt:lpstr>
      <vt:lpstr>Information Fusion  </vt:lpstr>
      <vt:lpstr>Information Fusion</vt:lpstr>
      <vt:lpstr>Information Fusion</vt:lpstr>
      <vt:lpstr>Example </vt:lpstr>
      <vt:lpstr>Techniques of Information Fusion</vt:lpstr>
      <vt:lpstr>Need of Information Fusion in NLP</vt:lpstr>
      <vt:lpstr>Need of Information Fusion in NLP</vt:lpstr>
      <vt:lpstr>Techniques of Information Fusion</vt:lpstr>
      <vt:lpstr>Methods of Information Fusion</vt:lpstr>
      <vt:lpstr>Information Fusion</vt:lpstr>
      <vt:lpstr>Single and Multi-document  Summarization – Question Answering </vt:lpstr>
      <vt:lpstr>Single and Multi-document  Summarization</vt:lpstr>
      <vt:lpstr>Single and Multi-document Summarization</vt:lpstr>
      <vt:lpstr>Ex of Single document Summarization</vt:lpstr>
      <vt:lpstr>Single document summarization</vt:lpstr>
      <vt:lpstr>CHALLENGES</vt:lpstr>
      <vt:lpstr>Multi-document Summarization</vt:lpstr>
      <vt:lpstr>Ex of Multi document Summarization</vt:lpstr>
      <vt:lpstr>Multiple Document Summarization</vt:lpstr>
      <vt:lpstr>Question and Answering</vt:lpstr>
      <vt:lpstr>Example</vt:lpstr>
      <vt:lpstr>Introduction to Chatbot Applications  </vt:lpstr>
      <vt:lpstr>Introductions to Chatbot Application</vt:lpstr>
      <vt:lpstr>What is Chatbot?</vt:lpstr>
      <vt:lpstr>Chatbot Introductions</vt:lpstr>
      <vt:lpstr>Chatbots Vs Bots</vt:lpstr>
      <vt:lpstr>Types of Chatbots</vt:lpstr>
      <vt:lpstr>Approaches used to design the chatbots</vt:lpstr>
      <vt:lpstr>Approaches used to design the chatbots</vt:lpstr>
      <vt:lpstr>Applications of Chatbots</vt:lpstr>
      <vt:lpstr>Architecture of chatbots</vt:lpstr>
      <vt:lpstr>What is NLP Chatbot?</vt:lpstr>
      <vt:lpstr>How do you make a chat bot on NLP?</vt:lpstr>
      <vt:lpstr>Simple Text-based Chatbot using NLTK with Python</vt:lpstr>
      <vt:lpstr>Chatbot window</vt:lpstr>
      <vt:lpstr>Data pre-processing Text case [upper or lower] handling </vt:lpstr>
      <vt:lpstr>Tokenization</vt:lpstr>
      <vt:lpstr>Stemming</vt:lpstr>
      <vt:lpstr>Generate BOW [Bag of Words]</vt:lpstr>
      <vt:lpstr>Generate BOW [Bag of Words]</vt:lpstr>
      <vt:lpstr>One hot encoded tag</vt:lpstr>
      <vt:lpstr>Text classification</vt:lpstr>
      <vt:lpstr>Chatbot platforms </vt:lpstr>
      <vt:lpstr>Student Evaluation QB1) How does a chatbot works step by step?</vt:lpstr>
      <vt:lpstr>Student Evaluation QB2) Is Alexa a chatbot?</vt:lpstr>
      <vt:lpstr>Student Evaluation QB3) Which algorithm is best for a chatbot?</vt:lpstr>
      <vt:lpstr>Reference</vt:lpstr>
      <vt:lpstr>  Retrieval based- Conversation based    </vt:lpstr>
      <vt:lpstr>Conversational - AI</vt:lpstr>
      <vt:lpstr>Approaches of chatbot AI</vt:lpstr>
      <vt:lpstr>RULE-BASED SYSTEM</vt:lpstr>
      <vt:lpstr>AI BASED SYSTEM</vt:lpstr>
      <vt:lpstr>Retrieval based system</vt:lpstr>
      <vt:lpstr>Retrieval based system</vt:lpstr>
      <vt:lpstr>Generative based system</vt:lpstr>
      <vt:lpstr>CONVERSATIONA AI - RETRIEVAL BASED MODEL</vt:lpstr>
      <vt:lpstr>Sample Query and answers</vt:lpstr>
      <vt:lpstr>REFERENCE</vt:lpstr>
      <vt:lpstr> NLU and NLG    </vt:lpstr>
      <vt:lpstr>Natural Language Understanding (NLU)</vt:lpstr>
      <vt:lpstr>Natural Language Understanding (NLU)</vt:lpstr>
      <vt:lpstr>How Does Natural Language Understanding Work?</vt:lpstr>
      <vt:lpstr>How Does Natural Language Understanding Work?</vt:lpstr>
      <vt:lpstr>How Does Natural Language Understanding Work?</vt:lpstr>
      <vt:lpstr>Natural Language Understanding(NLU) Example</vt:lpstr>
      <vt:lpstr>Natural Language Understanding Applications</vt:lpstr>
      <vt:lpstr>Natural Language Generation (NLG)</vt:lpstr>
      <vt:lpstr>Natural Language Generation (NLG)</vt:lpstr>
      <vt:lpstr>Natural Language Generation (NLG)</vt:lpstr>
      <vt:lpstr>How Does Natural Language Generation works? </vt:lpstr>
      <vt:lpstr>Natural Language Generation Steps</vt:lpstr>
      <vt:lpstr>Natural Language Generation Applications </vt:lpstr>
      <vt:lpstr>Machine Translation</vt:lpstr>
      <vt:lpstr>   Machine Translation (MT)    </vt:lpstr>
      <vt:lpstr>  How does it works?   </vt:lpstr>
      <vt:lpstr>  How does it works?   </vt:lpstr>
      <vt:lpstr>  How does it works?   </vt:lpstr>
      <vt:lpstr>   4 Types of Machine Translation    </vt:lpstr>
      <vt:lpstr>   4 Types of Machine Translation    </vt:lpstr>
      <vt:lpstr>   4 Types of Machine Translation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dc:title>
  <dc:creator>admin</dc:creator>
  <cp:lastModifiedBy>DHILSATH FATHIMA. M</cp:lastModifiedBy>
  <cp:revision>1334</cp:revision>
  <dcterms:created xsi:type="dcterms:W3CDTF">2022-08-13T03:59:00Z</dcterms:created>
  <dcterms:modified xsi:type="dcterms:W3CDTF">2024-07-05T10:14:49Z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97889899F5154C268239294C567D8591</vt:lpwstr>
  </property>
  <property fmtid="{D5CDD505-2E9C-101B-9397-08002B2CF9AE}" pid="3" name="KSOProductBuildVer">
    <vt:lpwstr>1033-11.2.0.11254</vt:lpwstr>
  </property>
</Properties>
</file>